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94" r:id="rId15"/>
    <p:sldId id="269" r:id="rId16"/>
    <p:sldId id="271" r:id="rId17"/>
    <p:sldId id="272" r:id="rId18"/>
    <p:sldId id="273" r:id="rId19"/>
    <p:sldId id="270" r:id="rId20"/>
    <p:sldId id="274" r:id="rId21"/>
    <p:sldId id="275" r:id="rId22"/>
    <p:sldId id="276" r:id="rId23"/>
    <p:sldId id="277" r:id="rId24"/>
    <p:sldId id="289" r:id="rId25"/>
    <p:sldId id="278" r:id="rId26"/>
    <p:sldId id="279" r:id="rId27"/>
    <p:sldId id="280" r:id="rId28"/>
    <p:sldId id="281" r:id="rId29"/>
    <p:sldId id="282" r:id="rId30"/>
    <p:sldId id="283" r:id="rId31"/>
    <p:sldId id="284" r:id="rId32"/>
    <p:sldId id="285" r:id="rId33"/>
    <p:sldId id="286" r:id="rId34"/>
    <p:sldId id="287" r:id="rId35"/>
    <p:sldId id="288" r:id="rId36"/>
    <p:sldId id="290" r:id="rId37"/>
    <p:sldId id="295" r:id="rId38"/>
    <p:sldId id="296" r:id="rId39"/>
    <p:sldId id="297" r:id="rId40"/>
    <p:sldId id="298" r:id="rId41"/>
    <p:sldId id="299" r:id="rId42"/>
    <p:sldId id="300" r:id="rId43"/>
    <p:sldId id="301" r:id="rId44"/>
    <p:sldId id="302" r:id="rId45"/>
    <p:sldId id="304" r:id="rId46"/>
    <p:sldId id="303" r:id="rId47"/>
    <p:sldId id="305" r:id="rId48"/>
    <p:sldId id="307" r:id="rId49"/>
    <p:sldId id="308" r:id="rId50"/>
    <p:sldId id="306" r:id="rId51"/>
    <p:sldId id="310" r:id="rId52"/>
    <p:sldId id="311" r:id="rId53"/>
    <p:sldId id="312" r:id="rId54"/>
    <p:sldId id="313" r:id="rId55"/>
    <p:sldId id="346" r:id="rId56"/>
    <p:sldId id="314" r:id="rId57"/>
    <p:sldId id="319" r:id="rId58"/>
    <p:sldId id="320" r:id="rId59"/>
    <p:sldId id="321" r:id="rId60"/>
    <p:sldId id="315" r:id="rId61"/>
    <p:sldId id="322" r:id="rId62"/>
    <p:sldId id="323" r:id="rId63"/>
    <p:sldId id="316" r:id="rId64"/>
    <p:sldId id="324" r:id="rId65"/>
    <p:sldId id="317" r:id="rId66"/>
    <p:sldId id="318" r:id="rId67"/>
    <p:sldId id="326" r:id="rId68"/>
    <p:sldId id="327" r:id="rId69"/>
    <p:sldId id="328" r:id="rId70"/>
    <p:sldId id="329" r:id="rId71"/>
    <p:sldId id="330" r:id="rId72"/>
    <p:sldId id="331" r:id="rId73"/>
    <p:sldId id="325" r:id="rId74"/>
    <p:sldId id="332" r:id="rId75"/>
    <p:sldId id="333" r:id="rId76"/>
    <p:sldId id="334" r:id="rId77"/>
    <p:sldId id="335" r:id="rId78"/>
    <p:sldId id="336" r:id="rId79"/>
    <p:sldId id="337" r:id="rId80"/>
    <p:sldId id="339" r:id="rId81"/>
    <p:sldId id="338" r:id="rId82"/>
    <p:sldId id="340" r:id="rId83"/>
    <p:sldId id="341" r:id="rId84"/>
    <p:sldId id="342" r:id="rId85"/>
    <p:sldId id="343" r:id="rId86"/>
    <p:sldId id="344" r:id="rId87"/>
    <p:sldId id="345" r:id="rId88"/>
    <p:sldId id="291" r:id="rId89"/>
    <p:sldId id="292" r:id="rId9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9086D0A-1A1D-4CED-BB74-75929945BF8F}" type="datetimeFigureOut">
              <a:rPr lang="ru-RU" smtClean="0"/>
              <a:t>28.11.2020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1801795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9086D0A-1A1D-4CED-BB74-75929945BF8F}" type="datetimeFigureOut">
              <a:rPr lang="ru-RU" smtClean="0"/>
              <a:t>28.11.2020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143808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9086D0A-1A1D-4CED-BB74-75929945BF8F}" type="datetimeFigureOut">
              <a:rPr lang="ru-RU" smtClean="0"/>
              <a:t>28.11.2020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2472720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9086D0A-1A1D-4CED-BB74-75929945BF8F}" type="datetimeFigureOut">
              <a:rPr lang="ru-RU" smtClean="0"/>
              <a:t>28.11.2020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4103345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29086D0A-1A1D-4CED-BB74-75929945BF8F}" type="datetimeFigureOut">
              <a:rPr lang="ru-RU" smtClean="0"/>
              <a:t>28.11.2020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1405729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29086D0A-1A1D-4CED-BB74-75929945BF8F}" type="datetimeFigureOut">
              <a:rPr lang="ru-RU" smtClean="0"/>
              <a:t>28.11.2020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2794378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29086D0A-1A1D-4CED-BB74-75929945BF8F}" type="datetimeFigureOut">
              <a:rPr lang="ru-RU" smtClean="0"/>
              <a:t>28.11.2020</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226265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9086D0A-1A1D-4CED-BB74-75929945BF8F}" type="datetimeFigureOut">
              <a:rPr lang="ru-RU" smtClean="0"/>
              <a:t>28.11.2020</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360751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9086D0A-1A1D-4CED-BB74-75929945BF8F}" type="datetimeFigureOut">
              <a:rPr lang="ru-RU" smtClean="0"/>
              <a:t>28.11.2020</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381131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29086D0A-1A1D-4CED-BB74-75929945BF8F}" type="datetimeFigureOut">
              <a:rPr lang="ru-RU" smtClean="0"/>
              <a:t>28.11.2020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19444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29086D0A-1A1D-4CED-BB74-75929945BF8F}" type="datetimeFigureOut">
              <a:rPr lang="ru-RU" smtClean="0"/>
              <a:t>28.11.2020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D8AD59C-479A-481B-B805-1A8AF30A16D6}" type="slidenum">
              <a:rPr lang="ru-RU" smtClean="0"/>
              <a:t>‹#›</a:t>
            </a:fld>
            <a:endParaRPr lang="ru-RU"/>
          </a:p>
        </p:txBody>
      </p:sp>
    </p:spTree>
    <p:extLst>
      <p:ext uri="{BB962C8B-B14F-4D97-AF65-F5344CB8AC3E}">
        <p14:creationId xmlns:p14="http://schemas.microsoft.com/office/powerpoint/2010/main" val="3514497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50">
            <a:alpha val="67000"/>
          </a:srgb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086D0A-1A1D-4CED-BB74-75929945BF8F}" type="datetimeFigureOut">
              <a:rPr lang="ru-RU" smtClean="0"/>
              <a:t>28.11.2020</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AD59C-479A-481B-B805-1A8AF30A16D6}" type="slidenum">
              <a:rPr lang="ru-RU" smtClean="0"/>
              <a:t>‹#›</a:t>
            </a:fld>
            <a:endParaRPr lang="ru-RU"/>
          </a:p>
        </p:txBody>
      </p:sp>
    </p:spTree>
    <p:extLst>
      <p:ext uri="{BB962C8B-B14F-4D97-AF65-F5344CB8AC3E}">
        <p14:creationId xmlns:p14="http://schemas.microsoft.com/office/powerpoint/2010/main" val="597658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ru.wikipedia.org/wiki/%D0%A1%D0%98" TargetMode="External"/><Relationship Id="rId2" Type="http://schemas.openxmlformats.org/officeDocument/2006/relationships/hyperlink" Target="https://ru.wikipedia.org/wiki/%D0%9E%D1%81%D0%BD%D0%BE%D0%B2%D0%BD%D1%8B%D0%B5_%D0%B5%D0%B4%D0%B8%D0%BD%D0%B8%D1%86%D1%8B_%D0%A1%D0%98"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07504" y="14273"/>
            <a:ext cx="8856984" cy="1840312"/>
          </a:xfrm>
          <a:prstGeom prst="rect">
            <a:avLst/>
          </a:prstGeom>
        </p:spPr>
        <p:txBody>
          <a:bodyPr wrap="square">
            <a:spAutoFit/>
          </a:bodyPr>
          <a:lstStyle/>
          <a:p>
            <a:pPr indent="450215" algn="ctr">
              <a:lnSpc>
                <a:spcPct val="150000"/>
              </a:lnSpc>
              <a:spcAft>
                <a:spcPts val="0"/>
              </a:spcAft>
            </a:pPr>
            <a:r>
              <a:rPr lang="ru-RU" sz="4000" b="1" dirty="0" smtClean="0">
                <a:effectLst/>
                <a:latin typeface="Times New Roman"/>
                <a:ea typeface="Calibri"/>
                <a:cs typeface="Times New Roman"/>
              </a:rPr>
              <a:t>ПРОИЗВОДСТВЕННОЕ ОСВЕЩЕНИЕ</a:t>
            </a:r>
            <a:endParaRPr lang="ru-RU" sz="4000" dirty="0">
              <a:ea typeface="Calibri"/>
              <a:cs typeface="Times New Roman"/>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88840"/>
            <a:ext cx="8712968"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3992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10" y="0"/>
            <a:ext cx="3600400" cy="3140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603" y="2924944"/>
            <a:ext cx="4536672" cy="3926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1484" y="-33695"/>
            <a:ext cx="5259802" cy="2958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3140968"/>
            <a:ext cx="3960439" cy="3698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06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228" y="0"/>
            <a:ext cx="8928992" cy="6817251"/>
          </a:xfrm>
          <a:prstGeom prst="rect">
            <a:avLst/>
          </a:prstGeom>
        </p:spPr>
        <p:txBody>
          <a:bodyPr wrap="square">
            <a:spAutoFit/>
          </a:bodyPr>
          <a:lstStyle/>
          <a:p>
            <a:pPr indent="719138" algn="just">
              <a:spcAft>
                <a:spcPts val="0"/>
              </a:spcAft>
            </a:pPr>
            <a:r>
              <a:rPr lang="ru-RU" sz="1900" dirty="0" smtClean="0">
                <a:effectLst/>
                <a:latin typeface="Times New Roman"/>
                <a:ea typeface="Calibri"/>
                <a:cs typeface="Times New Roman"/>
              </a:rPr>
              <a:t>При зрительной работе важна и </a:t>
            </a:r>
            <a:r>
              <a:rPr lang="ru-RU" sz="1900" b="1" dirty="0" smtClean="0">
                <a:effectLst/>
                <a:latin typeface="Times New Roman"/>
                <a:ea typeface="Calibri"/>
                <a:cs typeface="Times New Roman"/>
              </a:rPr>
              <a:t>скорость различения объекта</a:t>
            </a:r>
            <a:r>
              <a:rPr lang="ru-RU" sz="1900" dirty="0" smtClean="0">
                <a:effectLst/>
                <a:latin typeface="Times New Roman"/>
                <a:ea typeface="Calibri"/>
                <a:cs typeface="Times New Roman"/>
              </a:rPr>
              <a:t>.</a:t>
            </a:r>
            <a:endParaRPr lang="ru-RU" sz="1900" dirty="0">
              <a:ea typeface="Calibri"/>
              <a:cs typeface="Times New Roman"/>
            </a:endParaRPr>
          </a:p>
          <a:p>
            <a:pPr indent="719138" algn="just">
              <a:spcAft>
                <a:spcPts val="0"/>
              </a:spcAft>
            </a:pPr>
            <a:r>
              <a:rPr lang="ru-RU" sz="1900" dirty="0" smtClean="0">
                <a:effectLst/>
                <a:latin typeface="Times New Roman"/>
                <a:ea typeface="Calibri"/>
                <a:cs typeface="Times New Roman"/>
              </a:rPr>
              <a:t>В производственных условиях необходимо,  чтобы детали и мелкие предметы, которые обрабатываются, различались в возможно более короткий промежуток времени, то есть особую роль играет скорость или быстрота зрительного восприятия. Проявление интегральной функции зрительного аппарата – остроты восприятия – во времени характеризует </a:t>
            </a:r>
            <a:r>
              <a:rPr lang="ru-RU" sz="1900" b="1" dirty="0" smtClean="0">
                <a:effectLst/>
                <a:latin typeface="Times New Roman"/>
                <a:ea typeface="Calibri"/>
                <a:cs typeface="Times New Roman"/>
              </a:rPr>
              <a:t>зрительную работоспособность.</a:t>
            </a:r>
            <a:endParaRPr lang="ru-RU" sz="1900" dirty="0">
              <a:ea typeface="Calibri"/>
              <a:cs typeface="Times New Roman"/>
            </a:endParaRPr>
          </a:p>
          <a:p>
            <a:pPr indent="719138" algn="just">
              <a:spcAft>
                <a:spcPts val="0"/>
              </a:spcAft>
            </a:pPr>
            <a:r>
              <a:rPr lang="ru-RU" sz="1900" dirty="0" smtClean="0">
                <a:effectLst/>
                <a:latin typeface="Times New Roman"/>
                <a:ea typeface="Calibri"/>
                <a:cs typeface="Times New Roman"/>
              </a:rPr>
              <a:t>Выполнение зрительной работы при недостаточной освещенности может привести к развитию некоторых дефектов глаза.</a:t>
            </a:r>
            <a:endParaRPr lang="ru-RU" sz="1900" dirty="0">
              <a:ea typeface="Calibri"/>
              <a:cs typeface="Times New Roman"/>
            </a:endParaRPr>
          </a:p>
          <a:p>
            <a:pPr indent="719138" algn="just">
              <a:spcAft>
                <a:spcPts val="0"/>
              </a:spcAft>
            </a:pPr>
            <a:r>
              <a:rPr lang="ru-RU" sz="1900" dirty="0" smtClean="0">
                <a:effectLst/>
                <a:latin typeface="Times New Roman"/>
                <a:ea typeface="Calibri"/>
                <a:cs typeface="Times New Roman"/>
              </a:rPr>
              <a:t>Дефекты глаза делят на два основных вида:</a:t>
            </a:r>
            <a:endParaRPr lang="ru-RU" sz="1900" dirty="0">
              <a:ea typeface="Calibri"/>
              <a:cs typeface="Times New Roman"/>
            </a:endParaRPr>
          </a:p>
          <a:p>
            <a:pPr indent="719138" algn="just">
              <a:spcAft>
                <a:spcPts val="0"/>
              </a:spcAft>
            </a:pPr>
            <a:r>
              <a:rPr lang="ru-RU" sz="1900" dirty="0" smtClean="0">
                <a:effectLst/>
                <a:latin typeface="Times New Roman"/>
                <a:ea typeface="Calibri"/>
                <a:cs typeface="Times New Roman"/>
              </a:rPr>
              <a:t>а) близорукость ложная и истинная;</a:t>
            </a:r>
            <a:endParaRPr lang="ru-RU" sz="1900" dirty="0">
              <a:ea typeface="Calibri"/>
              <a:cs typeface="Times New Roman"/>
            </a:endParaRPr>
          </a:p>
          <a:p>
            <a:pPr indent="719138" algn="just">
              <a:spcAft>
                <a:spcPts val="0"/>
              </a:spcAft>
            </a:pPr>
            <a:r>
              <a:rPr lang="ru-RU" sz="1900" dirty="0" smtClean="0">
                <a:effectLst/>
                <a:latin typeface="Times New Roman"/>
                <a:ea typeface="Calibri"/>
                <a:cs typeface="Times New Roman"/>
              </a:rPr>
              <a:t>Причиной развития близорукости кроме наследственных факторов может являться большая зрительная нагрузка, выполняемая при недостаточной освещенности.</a:t>
            </a:r>
            <a:endParaRPr lang="ru-RU" sz="1900" dirty="0">
              <a:ea typeface="Calibri"/>
              <a:cs typeface="Times New Roman"/>
            </a:endParaRPr>
          </a:p>
          <a:p>
            <a:pPr indent="719138" algn="just">
              <a:spcAft>
                <a:spcPts val="0"/>
              </a:spcAft>
            </a:pPr>
            <a:r>
              <a:rPr lang="ru-RU" sz="1900" dirty="0" smtClean="0">
                <a:effectLst/>
                <a:latin typeface="Times New Roman"/>
                <a:ea typeface="Calibri"/>
                <a:cs typeface="Times New Roman"/>
              </a:rPr>
              <a:t>б) дальнозоркость истинная и старческая.</a:t>
            </a:r>
            <a:endParaRPr lang="ru-RU" sz="1900" dirty="0">
              <a:ea typeface="Calibri"/>
              <a:cs typeface="Times New Roman"/>
            </a:endParaRPr>
          </a:p>
          <a:p>
            <a:pPr indent="719138"/>
            <a:r>
              <a:rPr lang="ru-RU" sz="1900" dirty="0" smtClean="0">
                <a:effectLst/>
                <a:latin typeface="Times New Roman"/>
                <a:ea typeface="Calibri"/>
              </a:rPr>
              <a:t>У молодых людей ближайшая точка ясного видения находится на расстоянии 7 – 10 см, по мере старения хрусталик теряет свою эластичность и ближайшая точка ясного видения отодвигается все дальше и дальше – развивается старческая дальнозоркость. Если молодой работник при недостаточной освещенности может рассматривать мелкие предметы на расстоянии 30 – 40 см от глаза, то работник со старческой дальнозоркостью должен использовать либо очки, либо увеличивать освещенность до оптимальных величин, при которых усиление оптической силы глаза происходит за счет зрачкового рефлекса. Раннее развитие старческой дальнозоркости иногда рассматривается как профессиональная патология</a:t>
            </a:r>
            <a:endParaRPr lang="ru-RU" sz="1900" dirty="0"/>
          </a:p>
        </p:txBody>
      </p:sp>
    </p:spTree>
    <p:extLst>
      <p:ext uri="{BB962C8B-B14F-4D97-AF65-F5344CB8AC3E}">
        <p14:creationId xmlns:p14="http://schemas.microsoft.com/office/powerpoint/2010/main" val="60798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712968"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429000"/>
            <a:ext cx="8712968" cy="3393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310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88640"/>
            <a:ext cx="8631096" cy="64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1111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14" t="-1436" r="-359" b="6025"/>
          <a:stretch/>
        </p:blipFill>
        <p:spPr bwMode="auto">
          <a:xfrm>
            <a:off x="323528" y="0"/>
            <a:ext cx="8595680" cy="6717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7865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07504" y="3311"/>
            <a:ext cx="8856984" cy="2554545"/>
          </a:xfrm>
          <a:prstGeom prst="rect">
            <a:avLst/>
          </a:prstGeom>
        </p:spPr>
        <p:txBody>
          <a:bodyPr wrap="square">
            <a:spAutoFit/>
          </a:bodyPr>
          <a:lstStyle/>
          <a:p>
            <a:pPr indent="719138" algn="just">
              <a:spcAft>
                <a:spcPts val="0"/>
              </a:spcAft>
            </a:pPr>
            <a:r>
              <a:rPr lang="ru-RU" sz="2000" dirty="0" smtClean="0">
                <a:effectLst/>
                <a:latin typeface="Times New Roman"/>
                <a:ea typeface="Calibri"/>
                <a:cs typeface="Times New Roman"/>
              </a:rPr>
              <a:t>Освещение характеризуется </a:t>
            </a:r>
            <a:r>
              <a:rPr lang="ru-RU" sz="2000" b="1" dirty="0" smtClean="0">
                <a:effectLst/>
                <a:latin typeface="Times New Roman"/>
                <a:ea typeface="Calibri"/>
                <a:cs typeface="Times New Roman"/>
              </a:rPr>
              <a:t>количественными и качественными  показателями.</a:t>
            </a:r>
            <a:endParaRPr lang="ru-RU" sz="2000" dirty="0">
              <a:ea typeface="Calibri"/>
              <a:cs typeface="Times New Roman"/>
            </a:endParaRPr>
          </a:p>
          <a:p>
            <a:pPr indent="719138" algn="just">
              <a:spcAft>
                <a:spcPts val="0"/>
              </a:spcAft>
            </a:pPr>
            <a:r>
              <a:rPr lang="ru-RU" sz="2000" b="1" dirty="0" smtClean="0">
                <a:effectLst/>
                <a:latin typeface="Times New Roman"/>
                <a:ea typeface="Calibri"/>
                <a:cs typeface="Times New Roman"/>
              </a:rPr>
              <a:t>К количественным показателям</a:t>
            </a:r>
            <a:r>
              <a:rPr lang="ru-RU" sz="2000" dirty="0" smtClean="0">
                <a:effectLst/>
                <a:latin typeface="Times New Roman"/>
                <a:ea typeface="Calibri"/>
                <a:cs typeface="Times New Roman"/>
              </a:rPr>
              <a:t> относятся: световой поток,  сила света,  освещенность, яркость.</a:t>
            </a:r>
            <a:endParaRPr lang="ru-RU" sz="2000" dirty="0">
              <a:ea typeface="Calibri"/>
              <a:cs typeface="Times New Roman"/>
            </a:endParaRPr>
          </a:p>
          <a:p>
            <a:pPr indent="719138" algn="ctr">
              <a:spcAft>
                <a:spcPts val="0"/>
              </a:spcAft>
            </a:pPr>
            <a:r>
              <a:rPr lang="ru-RU" sz="2000" b="1" dirty="0" smtClean="0">
                <a:effectLst/>
                <a:latin typeface="Times New Roman"/>
                <a:ea typeface="Calibri"/>
                <a:cs typeface="Times New Roman"/>
              </a:rPr>
              <a:t>Световой поток.</a:t>
            </a:r>
            <a:endParaRPr lang="ru-RU" sz="2000" dirty="0">
              <a:ea typeface="Calibri"/>
              <a:cs typeface="Times New Roman"/>
            </a:endParaRPr>
          </a:p>
          <a:p>
            <a:pPr indent="719138" algn="just">
              <a:spcAft>
                <a:spcPts val="0"/>
              </a:spcAft>
            </a:pPr>
            <a:r>
              <a:rPr lang="ru-RU" sz="2000" b="1" dirty="0" smtClean="0">
                <a:effectLst/>
                <a:latin typeface="Times New Roman"/>
                <a:ea typeface="Calibri"/>
                <a:cs typeface="Times New Roman"/>
              </a:rPr>
              <a:t>Единица светового потока - люмен (лм) </a:t>
            </a:r>
            <a:r>
              <a:rPr lang="ru-RU" sz="2000" dirty="0" smtClean="0">
                <a:effectLst/>
                <a:latin typeface="Times New Roman"/>
                <a:ea typeface="Calibri"/>
                <a:cs typeface="Times New Roman"/>
              </a:rPr>
              <a:t>- световой поток, излучаемый точечным источником с телесным углом в 1 стерадиан при силе света, равной 1 канделе.</a:t>
            </a:r>
            <a:endParaRPr lang="ru-RU" sz="2000" dirty="0">
              <a:ea typeface="Calibri"/>
              <a:cs typeface="Times New Roman"/>
            </a:endParaRPr>
          </a:p>
        </p:txBody>
      </p:sp>
      <p:sp>
        <p:nvSpPr>
          <p:cNvPr id="5" name="Прямоугольник 4"/>
          <p:cNvSpPr/>
          <p:nvPr/>
        </p:nvSpPr>
        <p:spPr>
          <a:xfrm>
            <a:off x="107504" y="2900711"/>
            <a:ext cx="8856984" cy="3785652"/>
          </a:xfrm>
          <a:prstGeom prst="rect">
            <a:avLst/>
          </a:prstGeom>
        </p:spPr>
        <p:txBody>
          <a:bodyPr wrap="square">
            <a:spAutoFit/>
          </a:bodyPr>
          <a:lstStyle/>
          <a:p>
            <a:pPr indent="719138" algn="just">
              <a:spcAft>
                <a:spcPts val="0"/>
              </a:spcAft>
            </a:pPr>
            <a:r>
              <a:rPr lang="ru-RU" sz="2000" dirty="0" smtClean="0">
                <a:effectLst/>
                <a:latin typeface="Times New Roman"/>
                <a:ea typeface="Calibri"/>
                <a:cs typeface="Times New Roman"/>
              </a:rPr>
              <a:t>Физический смысл силы </a:t>
            </a:r>
            <a:r>
              <a:rPr lang="ru-RU" sz="2000" dirty="0" err="1" smtClean="0">
                <a:effectLst/>
                <a:latin typeface="Times New Roman"/>
                <a:ea typeface="Calibri"/>
                <a:cs typeface="Times New Roman"/>
              </a:rPr>
              <a:t>светопотока</a:t>
            </a:r>
            <a:r>
              <a:rPr lang="ru-RU" sz="2000" dirty="0" smtClean="0">
                <a:effectLst/>
                <a:latin typeface="Times New Roman"/>
                <a:ea typeface="Calibri"/>
                <a:cs typeface="Times New Roman"/>
              </a:rPr>
              <a:t> кроется в качественном выражении производимого света. С его помощью можно вычислить параметр излучения силы света на единицу площади.</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Световой поток определяется как величина не только физическая, но и физиологическая, поскольку измерение ее основывается на зрительном восприятии.</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Этот параметр используют при проектировании систем освещения, которые нормируется согласно стандарту в зависимости от сферы применения. Интерпретируя простыми словами, световой поток означает, что каждый тип светотехники выдает свет различного качества и свойств.</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Данный параметр измеряют в </a:t>
            </a:r>
            <a:r>
              <a:rPr lang="ru-RU" sz="2000" b="1" dirty="0" smtClean="0">
                <a:effectLst/>
                <a:latin typeface="Times New Roman"/>
                <a:ea typeface="Calibri"/>
                <a:cs typeface="Times New Roman"/>
              </a:rPr>
              <a:t>люменах</a:t>
            </a:r>
            <a:r>
              <a:rPr lang="ru-RU" sz="2000" dirty="0" smtClean="0">
                <a:effectLst/>
                <a:latin typeface="Times New Roman"/>
                <a:ea typeface="Calibri"/>
                <a:cs typeface="Times New Roman"/>
              </a:rPr>
              <a:t>, который ответственные производители</a:t>
            </a:r>
            <a:r>
              <a:rPr lang="ru-RU" sz="2000" u="sng" dirty="0" smtClean="0">
                <a:effectLst/>
                <a:latin typeface="Times New Roman"/>
                <a:ea typeface="Calibri"/>
                <a:cs typeface="Times New Roman"/>
              </a:rPr>
              <a:t> </a:t>
            </a:r>
            <a:r>
              <a:rPr lang="ru-RU" sz="2000" dirty="0" smtClean="0">
                <a:effectLst/>
                <a:latin typeface="Times New Roman"/>
                <a:ea typeface="Calibri"/>
                <a:cs typeface="Times New Roman"/>
              </a:rPr>
              <a:t>наносят непосредственно на упаковку товара. </a:t>
            </a:r>
            <a:endParaRPr lang="ru-RU" sz="2000" dirty="0">
              <a:ea typeface="Calibri"/>
              <a:cs typeface="Times New Roman"/>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739" y="2334528"/>
            <a:ext cx="1992449" cy="566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63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33" y="116632"/>
            <a:ext cx="8568952"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239197" y="3933056"/>
            <a:ext cx="8580265" cy="2400657"/>
          </a:xfrm>
          <a:prstGeom prst="rect">
            <a:avLst/>
          </a:prstGeom>
        </p:spPr>
        <p:txBody>
          <a:bodyPr wrap="square">
            <a:spAutoFit/>
          </a:bodyPr>
          <a:lstStyle/>
          <a:p>
            <a:pPr indent="450215" algn="just">
              <a:lnSpc>
                <a:spcPct val="150000"/>
              </a:lnSpc>
              <a:spcAft>
                <a:spcPts val="0"/>
              </a:spcAft>
            </a:pPr>
            <a:r>
              <a:rPr lang="ru-RU" dirty="0" smtClean="0">
                <a:effectLst/>
                <a:latin typeface="Times New Roman"/>
                <a:ea typeface="Calibri"/>
                <a:cs typeface="Times New Roman"/>
              </a:rPr>
              <a:t> </a:t>
            </a:r>
            <a:r>
              <a:rPr lang="ru-RU" sz="2000" dirty="0" smtClean="0">
                <a:effectLst/>
                <a:latin typeface="Times New Roman"/>
                <a:ea typeface="Calibri"/>
                <a:cs typeface="Times New Roman"/>
              </a:rPr>
              <a:t>Зная значение </a:t>
            </a:r>
            <a:r>
              <a:rPr lang="ru-RU" sz="2000" dirty="0" err="1" smtClean="0">
                <a:effectLst/>
                <a:latin typeface="Times New Roman"/>
                <a:ea typeface="Calibri"/>
                <a:cs typeface="Times New Roman"/>
              </a:rPr>
              <a:t>светопотока</a:t>
            </a:r>
            <a:r>
              <a:rPr lang="ru-RU" sz="2000" dirty="0" smtClean="0">
                <a:effectLst/>
                <a:latin typeface="Times New Roman"/>
                <a:ea typeface="Calibri"/>
                <a:cs typeface="Times New Roman"/>
              </a:rPr>
              <a:t>, можно произвести расчет освещенности любого помещения в зависимости от физиологических особенностей человека воспринимать палитру цветов. Параметр </a:t>
            </a:r>
            <a:r>
              <a:rPr lang="ru-RU" sz="2000" dirty="0" err="1" smtClean="0">
                <a:effectLst/>
                <a:latin typeface="Times New Roman"/>
                <a:ea typeface="Calibri"/>
                <a:cs typeface="Times New Roman"/>
              </a:rPr>
              <a:t>светопотока</a:t>
            </a:r>
            <a:r>
              <a:rPr lang="ru-RU" sz="2000" dirty="0" smtClean="0">
                <a:effectLst/>
                <a:latin typeface="Times New Roman"/>
                <a:ea typeface="Calibri"/>
                <a:cs typeface="Times New Roman"/>
              </a:rPr>
              <a:t>, например, для промышленных цехов и ученических классов будет отличаться. Все параметры регламентируются соответствующим отечественным стандартом.</a:t>
            </a:r>
            <a:endParaRPr lang="ru-RU" sz="2000" dirty="0">
              <a:ea typeface="Calibri"/>
              <a:cs typeface="Times New Roman"/>
            </a:endParaRPr>
          </a:p>
        </p:txBody>
      </p:sp>
    </p:spTree>
    <p:extLst>
      <p:ext uri="{BB962C8B-B14F-4D97-AF65-F5344CB8AC3E}">
        <p14:creationId xmlns:p14="http://schemas.microsoft.com/office/powerpoint/2010/main" val="2787439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2131" y="50395"/>
            <a:ext cx="8784976" cy="2308324"/>
          </a:xfrm>
          <a:prstGeom prst="rect">
            <a:avLst/>
          </a:prstGeom>
        </p:spPr>
        <p:txBody>
          <a:bodyPr wrap="square">
            <a:spAutoFit/>
          </a:bodyPr>
          <a:lstStyle/>
          <a:p>
            <a:pPr indent="719138" algn="just">
              <a:spcAft>
                <a:spcPts val="0"/>
              </a:spcAft>
            </a:pPr>
            <a:r>
              <a:rPr lang="ru-RU" dirty="0" err="1" smtClean="0">
                <a:effectLst/>
                <a:latin typeface="Times New Roman"/>
                <a:ea typeface="Calibri"/>
                <a:cs typeface="Times New Roman"/>
              </a:rPr>
              <a:t>Светопоток</a:t>
            </a:r>
            <a:r>
              <a:rPr lang="ru-RU" dirty="0" smtClean="0">
                <a:effectLst/>
                <a:latin typeface="Times New Roman"/>
                <a:ea typeface="Calibri"/>
                <a:cs typeface="Times New Roman"/>
              </a:rPr>
              <a:t> определяет качество излучаемого и видимого для зрения света, который выдает светильник. Он зависит от таких физических характеристик</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smtClean="0">
                <a:effectLst/>
                <a:latin typeface="Times New Roman"/>
                <a:ea typeface="Calibri"/>
                <a:cs typeface="Times New Roman"/>
              </a:rPr>
              <a:t>светоотдачи;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smtClean="0">
                <a:effectLst/>
                <a:latin typeface="Times New Roman"/>
                <a:ea typeface="Calibri"/>
                <a:cs typeface="Times New Roman"/>
              </a:rPr>
              <a:t>мощности прибора;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smtClean="0">
                <a:effectLst/>
                <a:latin typeface="Times New Roman"/>
                <a:ea typeface="Calibri"/>
                <a:cs typeface="Times New Roman"/>
              </a:rPr>
              <a:t>химического состава;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smtClean="0">
                <a:effectLst/>
                <a:latin typeface="Times New Roman"/>
                <a:ea typeface="Calibri"/>
                <a:cs typeface="Times New Roman"/>
              </a:rPr>
              <a:t>особенностей линзы.</a:t>
            </a:r>
            <a:endParaRPr lang="ru-RU" sz="1400" dirty="0">
              <a:ea typeface="Calibri"/>
              <a:cs typeface="Times New Roman"/>
            </a:endParaRPr>
          </a:p>
          <a:p>
            <a:pPr indent="719138" algn="just">
              <a:spcAft>
                <a:spcPts val="0"/>
              </a:spcAft>
            </a:pPr>
            <a:r>
              <a:rPr lang="ru-RU" dirty="0" smtClean="0">
                <a:effectLst/>
                <a:latin typeface="Times New Roman"/>
                <a:ea typeface="Calibri"/>
                <a:cs typeface="Times New Roman"/>
              </a:rPr>
              <a:t>Отвечая на вопрос, что такое световой поток в люменах и какая взаимосвязь с мощностью светильника, можно наблюдать такую картину:</a:t>
            </a:r>
            <a:endParaRPr lang="ru-RU" sz="1400" dirty="0">
              <a:ea typeface="Calibri"/>
              <a:cs typeface="Times New Roman"/>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31" y="2358719"/>
            <a:ext cx="8784976" cy="4499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958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2680"/>
            <a:ext cx="8928992" cy="2585323"/>
          </a:xfrm>
          <a:prstGeom prst="rect">
            <a:avLst/>
          </a:prstGeom>
        </p:spPr>
        <p:txBody>
          <a:bodyPr wrap="square">
            <a:spAutoFit/>
          </a:bodyPr>
          <a:lstStyle/>
          <a:p>
            <a:pPr indent="719138" algn="just">
              <a:lnSpc>
                <a:spcPct val="150000"/>
              </a:lnSpc>
              <a:spcAft>
                <a:spcPts val="0"/>
              </a:spcAft>
            </a:pPr>
            <a:r>
              <a:rPr lang="ru-RU" dirty="0" smtClean="0">
                <a:effectLst/>
                <a:latin typeface="Times New Roman"/>
                <a:ea typeface="Calibri"/>
                <a:cs typeface="Times New Roman"/>
              </a:rPr>
              <a:t>Из представленных в табличных данных делаем вывод о том, что световой поток напрямую зависит от мощности осветительной техники. Соответственно, чем выше параметр мощности лампы, тем выше ее </a:t>
            </a:r>
            <a:r>
              <a:rPr lang="ru-RU" dirty="0" err="1" smtClean="0">
                <a:effectLst/>
                <a:latin typeface="Times New Roman"/>
                <a:ea typeface="Calibri"/>
                <a:cs typeface="Times New Roman"/>
              </a:rPr>
              <a:t>светопоток</a:t>
            </a:r>
            <a:r>
              <a:rPr lang="ru-RU" dirty="0" smtClean="0">
                <a:effectLst/>
                <a:latin typeface="Times New Roman"/>
                <a:ea typeface="Calibri"/>
                <a:cs typeface="Times New Roman"/>
              </a:rPr>
              <a:t>, но при этом также, увеличивается и потребление электричества.</a:t>
            </a:r>
            <a:endParaRPr lang="ru-RU" sz="1400" dirty="0">
              <a:ea typeface="Calibri"/>
              <a:cs typeface="Times New Roman"/>
            </a:endParaRPr>
          </a:p>
          <a:p>
            <a:pPr indent="719138" algn="just">
              <a:lnSpc>
                <a:spcPct val="150000"/>
              </a:lnSpc>
              <a:spcAft>
                <a:spcPts val="0"/>
              </a:spcAft>
            </a:pPr>
            <a:r>
              <a:rPr lang="ru-RU" dirty="0" smtClean="0">
                <a:effectLst/>
                <a:latin typeface="Times New Roman"/>
                <a:ea typeface="Calibri"/>
                <a:cs typeface="Times New Roman"/>
              </a:rPr>
              <a:t>Пересчет  параметров </a:t>
            </a:r>
            <a:r>
              <a:rPr lang="ru-RU" dirty="0" err="1" smtClean="0">
                <a:effectLst/>
                <a:latin typeface="Times New Roman"/>
                <a:ea typeface="Calibri"/>
                <a:cs typeface="Times New Roman"/>
              </a:rPr>
              <a:t>светопотока</a:t>
            </a:r>
            <a:r>
              <a:rPr lang="ru-RU" dirty="0" smtClean="0">
                <a:effectLst/>
                <a:latin typeface="Times New Roman"/>
                <a:ea typeface="Calibri"/>
                <a:cs typeface="Times New Roman"/>
              </a:rPr>
              <a:t> наиболее популярных осветительных ламп на светодиодное освещение.</a:t>
            </a:r>
            <a:endParaRPr lang="ru-RU" sz="1400" dirty="0">
              <a:ea typeface="Calibri"/>
              <a:cs typeface="Times New Roman"/>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98003"/>
            <a:ext cx="864096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278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4209465625"/>
              </p:ext>
            </p:extLst>
          </p:nvPr>
        </p:nvGraphicFramePr>
        <p:xfrm>
          <a:off x="251520" y="0"/>
          <a:ext cx="8712970" cy="6741343"/>
        </p:xfrm>
        <a:graphic>
          <a:graphicData uri="http://schemas.openxmlformats.org/drawingml/2006/table">
            <a:tbl>
              <a:tblPr firstRow="1" firstCol="1" bandRow="1">
                <a:tableStyleId>{5C22544A-7EE6-4342-B048-85BDC9FD1C3A}</a:tableStyleId>
              </a:tblPr>
              <a:tblGrid>
                <a:gridCol w="1478401"/>
                <a:gridCol w="1840003"/>
                <a:gridCol w="2697283"/>
                <a:gridCol w="2697283"/>
              </a:tblGrid>
              <a:tr h="582733">
                <a:tc>
                  <a:txBody>
                    <a:bodyPr/>
                    <a:lstStyle/>
                    <a:p>
                      <a:pPr algn="ctr">
                        <a:lnSpc>
                          <a:spcPct val="100000"/>
                        </a:lnSpc>
                        <a:spcAft>
                          <a:spcPts val="0"/>
                        </a:spcAft>
                      </a:pPr>
                      <a:r>
                        <a:rPr lang="ru-RU" sz="1400" dirty="0">
                          <a:effectLst/>
                          <a:latin typeface="Times New Roman" panose="02020603050405020304" pitchFamily="18" charset="0"/>
                          <a:cs typeface="Times New Roman" panose="02020603050405020304" pitchFamily="18" charset="0"/>
                        </a:rPr>
                        <a:t>Тип лампы</a:t>
                      </a:r>
                      <a:endParaRPr lang="ru-RU" sz="14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Мощность, Вт</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Светопоток, Лм</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Мощность светодиода при том же значении светопотока</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rowSpan="7">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Лампа </a:t>
                      </a:r>
                      <a:endParaRPr lang="ru-RU" sz="1200" dirty="0" smtClean="0">
                        <a:effectLst/>
                        <a:latin typeface="Times New Roman" panose="02020603050405020304" pitchFamily="18" charset="0"/>
                        <a:cs typeface="Times New Roman" panose="02020603050405020304" pitchFamily="18" charset="0"/>
                      </a:endParaRPr>
                    </a:p>
                    <a:p>
                      <a:pPr indent="-4445" algn="ctr">
                        <a:lnSpc>
                          <a:spcPct val="100000"/>
                        </a:lnSpc>
                        <a:spcAft>
                          <a:spcPts val="0"/>
                        </a:spcAft>
                      </a:pPr>
                      <a:r>
                        <a:rPr lang="ru-RU" sz="1200" dirty="0" smtClean="0">
                          <a:effectLst/>
                          <a:latin typeface="Times New Roman" panose="02020603050405020304" pitchFamily="18" charset="0"/>
                          <a:cs typeface="Times New Roman" panose="02020603050405020304" pitchFamily="18" charset="0"/>
                        </a:rPr>
                        <a:t>накаливания</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25</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250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40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400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60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700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9</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75</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900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100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1200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12</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150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1800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18</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200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2500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rowSpan="7">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Люминесцентная лампа</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6</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250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400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13</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700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9</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900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1200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12</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35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1800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18</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45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2500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rowSpan="6">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Галогенные</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50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150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3</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240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4</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35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400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45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480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6</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55</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700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7</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rowSpan="5">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Натриевые </a:t>
                      </a:r>
                      <a:endParaRPr lang="ru-RU" sz="1200" dirty="0" smtClean="0">
                        <a:effectLst/>
                        <a:latin typeface="Times New Roman" panose="02020603050405020304" pitchFamily="18" charset="0"/>
                        <a:cs typeface="Times New Roman" panose="02020603050405020304" pitchFamily="18" charset="0"/>
                      </a:endParaRPr>
                    </a:p>
                    <a:p>
                      <a:pPr indent="-4445" algn="ctr">
                        <a:lnSpc>
                          <a:spcPct val="100000"/>
                        </a:lnSpc>
                        <a:spcAft>
                          <a:spcPts val="0"/>
                        </a:spcAft>
                      </a:pPr>
                      <a:r>
                        <a:rPr lang="ru-RU" sz="1200" dirty="0" smtClean="0">
                          <a:effectLst/>
                          <a:latin typeface="Times New Roman" panose="02020603050405020304" pitchFamily="18" charset="0"/>
                          <a:cs typeface="Times New Roman" panose="02020603050405020304" pitchFamily="18" charset="0"/>
                        </a:rPr>
                        <a:t>лампы</a:t>
                      </a:r>
                      <a:r>
                        <a:rPr lang="ru-RU" sz="1200" dirty="0">
                          <a:effectLst/>
                          <a:latin typeface="Times New Roman" panose="02020603050405020304" pitchFamily="18" charset="0"/>
                          <a:cs typeface="Times New Roman" panose="02020603050405020304" pitchFamily="18" charset="0"/>
                        </a:rPr>
                        <a:t>, ДНАТ</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70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4500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50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7200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70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150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10800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100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250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18700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180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400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34000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350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rowSpan="5">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Ртутные </a:t>
                      </a:r>
                      <a:endParaRPr lang="ru-RU" sz="1200" dirty="0" smtClean="0">
                        <a:effectLst/>
                        <a:latin typeface="Times New Roman" panose="02020603050405020304" pitchFamily="18" charset="0"/>
                        <a:cs typeface="Times New Roman" panose="02020603050405020304" pitchFamily="18" charset="0"/>
                      </a:endParaRPr>
                    </a:p>
                    <a:p>
                      <a:pPr indent="-4445" algn="ctr">
                        <a:lnSpc>
                          <a:spcPct val="100000"/>
                        </a:lnSpc>
                        <a:spcAft>
                          <a:spcPts val="0"/>
                        </a:spcAft>
                      </a:pPr>
                      <a:r>
                        <a:rPr lang="ru-RU" sz="1200" dirty="0" smtClean="0">
                          <a:effectLst/>
                          <a:latin typeface="Times New Roman" panose="02020603050405020304" pitchFamily="18" charset="0"/>
                          <a:cs typeface="Times New Roman" panose="02020603050405020304" pitchFamily="18" charset="0"/>
                        </a:rPr>
                        <a:t>лампы</a:t>
                      </a:r>
                      <a:r>
                        <a:rPr lang="ru-RU" sz="1200" dirty="0">
                          <a:effectLst/>
                          <a:latin typeface="Times New Roman" panose="02020603050405020304" pitchFamily="18" charset="0"/>
                          <a:cs typeface="Times New Roman" panose="02020603050405020304" pitchFamily="18" charset="0"/>
                        </a:rPr>
                        <a:t>, ДРЛ</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120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6000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60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240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13000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120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400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23000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240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700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38000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460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r h="205287">
                <a:tc vMerge="1">
                  <a:txBody>
                    <a:bodyPr/>
                    <a:lstStyle/>
                    <a:p>
                      <a:endParaRPr lang="ru-RU"/>
                    </a:p>
                  </a:txBody>
                  <a:tcP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1000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a:effectLst/>
                          <a:latin typeface="Times New Roman" panose="02020603050405020304" pitchFamily="18" charset="0"/>
                          <a:cs typeface="Times New Roman" panose="02020603050405020304" pitchFamily="18" charset="0"/>
                        </a:rPr>
                        <a:t>57000</a:t>
                      </a:r>
                      <a:endParaRPr lang="ru-RU" sz="12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445" algn="ctr">
                        <a:lnSpc>
                          <a:spcPct val="100000"/>
                        </a:lnSpc>
                        <a:spcAft>
                          <a:spcPts val="0"/>
                        </a:spcAft>
                      </a:pPr>
                      <a:r>
                        <a:rPr lang="ru-RU" sz="1200" dirty="0">
                          <a:effectLst/>
                          <a:latin typeface="Times New Roman" panose="02020603050405020304" pitchFamily="18" charset="0"/>
                          <a:cs typeface="Times New Roman" panose="02020603050405020304" pitchFamily="18" charset="0"/>
                        </a:rPr>
                        <a:t>600</a:t>
                      </a:r>
                      <a:endParaRPr lang="ru-RU" sz="1200" dirty="0">
                        <a:effectLst/>
                        <a:latin typeface="Times New Roman" panose="02020603050405020304" pitchFamily="18" charset="0"/>
                        <a:ea typeface="Calibri"/>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213883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9228" y="0"/>
            <a:ext cx="8928992" cy="3254865"/>
          </a:xfrm>
          <a:prstGeom prst="rect">
            <a:avLst/>
          </a:prstGeom>
        </p:spPr>
        <p:txBody>
          <a:bodyPr wrap="square">
            <a:spAutoFit/>
          </a:bodyPr>
          <a:lstStyle/>
          <a:p>
            <a:pPr indent="719138" algn="just">
              <a:lnSpc>
                <a:spcPct val="150000"/>
              </a:lnSpc>
              <a:spcAft>
                <a:spcPts val="0"/>
              </a:spcAft>
            </a:pPr>
            <a:r>
              <a:rPr lang="ru-RU" sz="2800" dirty="0" smtClean="0">
                <a:effectLst/>
                <a:latin typeface="Times New Roman"/>
                <a:ea typeface="Calibri"/>
                <a:cs typeface="Times New Roman"/>
              </a:rPr>
              <a:t>Часть электромагнитного спектра с длинами волн 10-340000 </a:t>
            </a:r>
            <a:r>
              <a:rPr lang="ru-RU" sz="2800" dirty="0" err="1" smtClean="0">
                <a:effectLst/>
                <a:latin typeface="Times New Roman"/>
                <a:ea typeface="Calibri"/>
                <a:cs typeface="Times New Roman"/>
              </a:rPr>
              <a:t>нм</a:t>
            </a:r>
            <a:r>
              <a:rPr lang="ru-RU" sz="2800" dirty="0" smtClean="0">
                <a:effectLst/>
                <a:latin typeface="Times New Roman"/>
                <a:ea typeface="Calibri"/>
                <a:cs typeface="Times New Roman"/>
              </a:rPr>
              <a:t> называется оптической областью спектра:</a:t>
            </a:r>
            <a:endParaRPr lang="ru-RU" sz="2800" dirty="0">
              <a:ea typeface="Calibri"/>
              <a:cs typeface="Times New Roman"/>
            </a:endParaRPr>
          </a:p>
          <a:p>
            <a:pPr lvl="0" indent="719138" algn="just">
              <a:lnSpc>
                <a:spcPct val="150000"/>
              </a:lnSpc>
              <a:spcAft>
                <a:spcPts val="0"/>
              </a:spcAft>
              <a:buSzPts val="1000"/>
              <a:buFont typeface="Symbol"/>
              <a:buChar char=""/>
              <a:tabLst>
                <a:tab pos="457200" algn="l"/>
              </a:tabLst>
            </a:pPr>
            <a:r>
              <a:rPr lang="ru-RU" sz="2800" dirty="0" smtClean="0">
                <a:effectLst/>
                <a:latin typeface="Times New Roman"/>
                <a:ea typeface="Calibri"/>
                <a:cs typeface="Times New Roman"/>
              </a:rPr>
              <a:t>ультрафиолетовое излучение - 10-380 </a:t>
            </a:r>
            <a:r>
              <a:rPr lang="ru-RU" sz="2800" dirty="0" err="1" smtClean="0">
                <a:effectLst/>
                <a:latin typeface="Times New Roman"/>
                <a:ea typeface="Calibri"/>
                <a:cs typeface="Times New Roman"/>
              </a:rPr>
              <a:t>нм</a:t>
            </a:r>
            <a:r>
              <a:rPr lang="ru-RU" sz="2800" dirty="0" smtClean="0">
                <a:effectLst/>
                <a:latin typeface="Times New Roman"/>
                <a:ea typeface="Calibri"/>
                <a:cs typeface="Times New Roman"/>
              </a:rPr>
              <a:t>;</a:t>
            </a:r>
            <a:endParaRPr lang="ru-RU" sz="2800" dirty="0">
              <a:ea typeface="Calibri"/>
              <a:cs typeface="Times New Roman"/>
            </a:endParaRPr>
          </a:p>
          <a:p>
            <a:pPr lvl="0" indent="719138" algn="just">
              <a:lnSpc>
                <a:spcPct val="150000"/>
              </a:lnSpc>
              <a:spcAft>
                <a:spcPts val="0"/>
              </a:spcAft>
              <a:buSzPts val="1000"/>
              <a:buFont typeface="Symbol"/>
              <a:buChar char=""/>
              <a:tabLst>
                <a:tab pos="457200" algn="l"/>
              </a:tabLst>
            </a:pPr>
            <a:r>
              <a:rPr lang="ru-RU" sz="2800" dirty="0" smtClean="0">
                <a:effectLst/>
                <a:latin typeface="Times New Roman"/>
                <a:ea typeface="Calibri"/>
                <a:cs typeface="Times New Roman"/>
              </a:rPr>
              <a:t>видимое излучение - 380-770 </a:t>
            </a:r>
            <a:r>
              <a:rPr lang="ru-RU" sz="2800" dirty="0" err="1" smtClean="0">
                <a:effectLst/>
                <a:latin typeface="Times New Roman"/>
                <a:ea typeface="Calibri"/>
                <a:cs typeface="Times New Roman"/>
              </a:rPr>
              <a:t>нм</a:t>
            </a:r>
            <a:r>
              <a:rPr lang="ru-RU" sz="2800" dirty="0" smtClean="0">
                <a:effectLst/>
                <a:latin typeface="Times New Roman"/>
                <a:ea typeface="Calibri"/>
                <a:cs typeface="Times New Roman"/>
              </a:rPr>
              <a:t>;</a:t>
            </a:r>
            <a:endParaRPr lang="ru-RU" sz="2800" dirty="0">
              <a:ea typeface="Calibri"/>
              <a:cs typeface="Times New Roman"/>
            </a:endParaRPr>
          </a:p>
          <a:p>
            <a:pPr lvl="0" indent="719138" algn="just">
              <a:lnSpc>
                <a:spcPct val="150000"/>
              </a:lnSpc>
              <a:spcAft>
                <a:spcPts val="0"/>
              </a:spcAft>
              <a:buSzPts val="1000"/>
              <a:buFont typeface="Symbol"/>
              <a:buChar char=""/>
              <a:tabLst>
                <a:tab pos="457200" algn="l"/>
              </a:tabLst>
            </a:pPr>
            <a:r>
              <a:rPr lang="ru-RU" sz="2800" dirty="0" smtClean="0">
                <a:effectLst/>
                <a:latin typeface="Times New Roman"/>
                <a:ea typeface="Calibri"/>
                <a:cs typeface="Times New Roman"/>
              </a:rPr>
              <a:t>инфракрасное излучение - 770-340000 </a:t>
            </a:r>
            <a:r>
              <a:rPr lang="ru-RU" sz="2800" dirty="0" err="1" smtClean="0">
                <a:effectLst/>
                <a:latin typeface="Times New Roman"/>
                <a:ea typeface="Calibri"/>
                <a:cs typeface="Times New Roman"/>
              </a:rPr>
              <a:t>нм</a:t>
            </a:r>
            <a:r>
              <a:rPr lang="ru-RU" sz="2800" dirty="0" smtClean="0">
                <a:effectLst/>
                <a:latin typeface="Times New Roman"/>
                <a:ea typeface="Calibri"/>
                <a:cs typeface="Times New Roman"/>
              </a:rPr>
              <a:t>.</a:t>
            </a:r>
            <a:endParaRPr lang="ru-RU" sz="2800" dirty="0">
              <a:ea typeface="Calibri"/>
              <a:cs typeface="Times New Roman"/>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54865"/>
            <a:ext cx="8848708" cy="3575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5792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4552"/>
            <a:ext cx="8928992" cy="3416320"/>
          </a:xfrm>
          <a:prstGeom prst="rect">
            <a:avLst/>
          </a:prstGeom>
        </p:spPr>
        <p:txBody>
          <a:bodyPr wrap="square">
            <a:spAutoFit/>
          </a:bodyPr>
          <a:lstStyle/>
          <a:p>
            <a:pPr indent="719138" algn="just">
              <a:lnSpc>
                <a:spcPct val="150000"/>
              </a:lnSpc>
              <a:spcAft>
                <a:spcPts val="0"/>
              </a:spcAft>
            </a:pPr>
            <a:r>
              <a:rPr lang="ru-RU" dirty="0" smtClean="0">
                <a:effectLst/>
                <a:latin typeface="Times New Roman"/>
                <a:ea typeface="Calibri"/>
                <a:cs typeface="Times New Roman"/>
              </a:rPr>
              <a:t>Экономический эффект от использования светодиодных ламп в отличие, например,  от обычных ламп накаливания очевиден. Для того чтобы выдать световой поток 900 Лм, нужна обычная лампа накаливания мощностью 75 Ватт или светодиодная лампа с мощностью 10 Вт, то есть, при установке светодиода вместо лампы накаливания с одинаковым качеством света даст нам экономию электроэнергии в 7,5 раз.</a:t>
            </a:r>
            <a:endParaRPr lang="ru-RU" sz="1400" dirty="0">
              <a:ea typeface="Calibri"/>
              <a:cs typeface="Times New Roman"/>
            </a:endParaRPr>
          </a:p>
          <a:p>
            <a:pPr indent="719138" algn="just">
              <a:lnSpc>
                <a:spcPct val="150000"/>
              </a:lnSpc>
              <a:spcAft>
                <a:spcPts val="0"/>
              </a:spcAft>
            </a:pPr>
            <a:r>
              <a:rPr lang="ru-RU" dirty="0" smtClean="0">
                <a:effectLst/>
                <a:latin typeface="Times New Roman"/>
                <a:ea typeface="Calibri"/>
                <a:cs typeface="Times New Roman"/>
              </a:rPr>
              <a:t>Что касается ламп ДРЛ и </a:t>
            </a:r>
            <a:r>
              <a:rPr lang="ru-RU" dirty="0" err="1" smtClean="0">
                <a:effectLst/>
                <a:latin typeface="Times New Roman"/>
                <a:ea typeface="Calibri"/>
                <a:cs typeface="Times New Roman"/>
              </a:rPr>
              <a:t>ДНаТ</a:t>
            </a:r>
            <a:r>
              <a:rPr lang="ru-RU" dirty="0" smtClean="0">
                <a:effectLst/>
                <a:latin typeface="Times New Roman"/>
                <a:ea typeface="Calibri"/>
                <a:cs typeface="Times New Roman"/>
              </a:rPr>
              <a:t>, то они имеют достаточно мощный </a:t>
            </a:r>
            <a:r>
              <a:rPr lang="ru-RU" dirty="0" err="1" smtClean="0">
                <a:effectLst/>
                <a:latin typeface="Times New Roman"/>
                <a:ea typeface="Calibri"/>
                <a:cs typeface="Times New Roman"/>
              </a:rPr>
              <a:t>светопоток</a:t>
            </a:r>
            <a:r>
              <a:rPr lang="ru-RU" dirty="0" smtClean="0">
                <a:effectLst/>
                <a:latin typeface="Times New Roman"/>
                <a:ea typeface="Calibri"/>
                <a:cs typeface="Times New Roman"/>
              </a:rPr>
              <a:t>, но за счет длительного срока эксплуатации, старения и безопасности, светодиодные светильники являются лучшим решением для освещения.</a:t>
            </a:r>
            <a:endParaRPr lang="ru-RU" sz="1400" dirty="0">
              <a:ea typeface="Calibri"/>
              <a:cs typeface="Times New Roman"/>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430872"/>
            <a:ext cx="8424935" cy="327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50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99392"/>
            <a:ext cx="8784976" cy="2092881"/>
          </a:xfrm>
          <a:prstGeom prst="rect">
            <a:avLst/>
          </a:prstGeom>
        </p:spPr>
        <p:txBody>
          <a:bodyPr wrap="square">
            <a:spAutoFit/>
          </a:bodyPr>
          <a:lstStyle/>
          <a:p>
            <a:pPr indent="450215" algn="ctr">
              <a:lnSpc>
                <a:spcPct val="150000"/>
              </a:lnSpc>
              <a:spcAft>
                <a:spcPts val="0"/>
              </a:spcAft>
            </a:pPr>
            <a:r>
              <a:rPr lang="ru-RU" sz="2000" b="1" dirty="0" smtClean="0">
                <a:effectLst/>
                <a:latin typeface="Times New Roman"/>
                <a:ea typeface="Calibri"/>
                <a:cs typeface="Times New Roman"/>
              </a:rPr>
              <a:t>Освещенность.</a:t>
            </a:r>
            <a:endParaRPr lang="ru-RU" sz="2000" dirty="0">
              <a:ea typeface="Calibri"/>
              <a:cs typeface="Times New Roman"/>
            </a:endParaRPr>
          </a:p>
          <a:p>
            <a:pPr indent="450215" algn="just">
              <a:spcAft>
                <a:spcPts val="0"/>
              </a:spcAft>
            </a:pPr>
            <a:r>
              <a:rPr lang="ru-RU" sz="2000" dirty="0" smtClean="0">
                <a:effectLst/>
                <a:latin typeface="Times New Roman"/>
                <a:ea typeface="Calibri"/>
                <a:cs typeface="Times New Roman"/>
              </a:rPr>
              <a:t>Освещенность помещения является основополагающим фактором, определяющим комфортность окружающей световой среды и соответственно качества искусственного освещения. Вычисляется как величина светового потока Ф, падающего на единицу площади освещаемой поверхности. Освещенность обозначают буквой </a:t>
            </a:r>
            <a:r>
              <a:rPr lang="ru-RU" sz="2000" b="1" dirty="0" smtClean="0">
                <a:effectLst/>
                <a:latin typeface="Times New Roman"/>
                <a:ea typeface="Calibri"/>
                <a:cs typeface="Times New Roman"/>
              </a:rPr>
              <a:t>Е</a:t>
            </a:r>
            <a:r>
              <a:rPr lang="ru-RU" sz="2000" dirty="0" smtClean="0">
                <a:effectLst/>
                <a:latin typeface="Times New Roman"/>
                <a:ea typeface="Calibri"/>
                <a:cs typeface="Times New Roman"/>
              </a:rPr>
              <a:t>. </a:t>
            </a:r>
            <a:endParaRPr lang="ru-RU" sz="2000" dirty="0">
              <a:ea typeface="Calibri"/>
              <a:cs typeface="Times New Roman"/>
            </a:endParaRPr>
          </a:p>
        </p:txBody>
      </p:sp>
      <p:sp>
        <p:nvSpPr>
          <p:cNvPr id="3" name="Прямоугольник 2"/>
          <p:cNvSpPr/>
          <p:nvPr/>
        </p:nvSpPr>
        <p:spPr>
          <a:xfrm>
            <a:off x="170407" y="2456795"/>
            <a:ext cx="8784976" cy="4401205"/>
          </a:xfrm>
          <a:prstGeom prst="rect">
            <a:avLst/>
          </a:prstGeom>
        </p:spPr>
        <p:txBody>
          <a:bodyPr wrap="square">
            <a:spAutoFit/>
          </a:bodyPr>
          <a:lstStyle/>
          <a:p>
            <a:pPr indent="450215" algn="just">
              <a:spcAft>
                <a:spcPts val="0"/>
              </a:spcAft>
            </a:pPr>
            <a:r>
              <a:rPr lang="ru-RU" sz="2000" dirty="0" smtClean="0">
                <a:effectLst/>
                <a:latin typeface="Times New Roman"/>
                <a:ea typeface="Calibri"/>
                <a:cs typeface="Times New Roman"/>
              </a:rPr>
              <a:t>Имеет размерность </a:t>
            </a:r>
            <a:r>
              <a:rPr lang="ru-RU" sz="2000" b="1" dirty="0" smtClean="0">
                <a:effectLst/>
                <a:latin typeface="Times New Roman"/>
                <a:ea typeface="Calibri"/>
                <a:cs typeface="Times New Roman"/>
              </a:rPr>
              <a:t>люкс (</a:t>
            </a:r>
            <a:r>
              <a:rPr lang="ru-RU" sz="2000" b="1" dirty="0" err="1" smtClean="0">
                <a:effectLst/>
                <a:latin typeface="Times New Roman"/>
                <a:ea typeface="Calibri"/>
                <a:cs typeface="Times New Roman"/>
              </a:rPr>
              <a:t>лк</a:t>
            </a:r>
            <a:r>
              <a:rPr lang="ru-RU" sz="2000" b="1" dirty="0" smtClean="0">
                <a:effectLst/>
                <a:latin typeface="Times New Roman"/>
                <a:ea typeface="Calibri"/>
                <a:cs typeface="Times New Roman"/>
              </a:rPr>
              <a:t>),</a:t>
            </a:r>
            <a:r>
              <a:rPr lang="ru-RU" sz="2000" dirty="0" smtClean="0">
                <a:effectLst/>
                <a:latin typeface="Times New Roman"/>
                <a:ea typeface="Calibri"/>
                <a:cs typeface="Times New Roman"/>
              </a:rPr>
              <a:t> 1лк=1лм/м</a:t>
            </a:r>
            <a:r>
              <a:rPr lang="ru-RU" sz="2000" baseline="30000" dirty="0" smtClean="0">
                <a:effectLst/>
                <a:latin typeface="Times New Roman"/>
                <a:ea typeface="Calibri"/>
                <a:cs typeface="Times New Roman"/>
              </a:rPr>
              <a:t>2</a:t>
            </a:r>
            <a:r>
              <a:rPr lang="ru-RU" sz="2000" dirty="0" smtClean="0">
                <a:effectLst/>
                <a:latin typeface="Times New Roman"/>
                <a:ea typeface="Calibri"/>
                <a:cs typeface="Times New Roman"/>
              </a:rPr>
              <a:t>. Здесь световой поток, это мощность светового излучения, воспринимаемого человеком как видимый свет, имеет размерность люмен (лм). Именно освещенность определяет, хорошо ли освещены окружающие нас предметы.</a:t>
            </a:r>
            <a:endParaRPr lang="ru-RU" sz="2000" dirty="0">
              <a:ea typeface="Calibri"/>
              <a:cs typeface="Times New Roman"/>
            </a:endParaRPr>
          </a:p>
          <a:p>
            <a:pPr indent="450215" algn="just">
              <a:spcAft>
                <a:spcPts val="0"/>
              </a:spcAft>
            </a:pPr>
            <a:r>
              <a:rPr lang="ru-RU" sz="2000" dirty="0" smtClean="0">
                <a:effectLst/>
                <a:latin typeface="Times New Roman"/>
                <a:ea typeface="Calibri"/>
                <a:cs typeface="Times New Roman"/>
              </a:rPr>
              <a:t>Человеческий глаз способен адаптироваться под разные условия освещенности. Мы может читать мелкий текст и при освещенности в 1 Люкс, и при 50000 Люкс. Но комфортной для глаз является освещенность 300 – 500 </a:t>
            </a:r>
            <a:r>
              <a:rPr lang="ru-RU" sz="2000" dirty="0" err="1" smtClean="0">
                <a:effectLst/>
                <a:latin typeface="Times New Roman"/>
                <a:ea typeface="Calibri"/>
                <a:cs typeface="Times New Roman"/>
              </a:rPr>
              <a:t>Лк</a:t>
            </a:r>
            <a:r>
              <a:rPr lang="ru-RU" sz="2000" dirty="0" smtClean="0">
                <a:effectLst/>
                <a:latin typeface="Times New Roman"/>
                <a:ea typeface="Calibri"/>
                <a:cs typeface="Times New Roman"/>
              </a:rPr>
              <a:t>. В некоторых случаях, когда требуется различать очень мелкие предметы, величина комфортной освещенности может находиться в пределах 1000 – 1500 </a:t>
            </a:r>
            <a:r>
              <a:rPr lang="ru-RU" sz="2000" dirty="0" err="1" smtClean="0">
                <a:effectLst/>
                <a:latin typeface="Times New Roman"/>
                <a:ea typeface="Calibri"/>
                <a:cs typeface="Times New Roman"/>
              </a:rPr>
              <a:t>Лк</a:t>
            </a:r>
            <a:r>
              <a:rPr lang="ru-RU" sz="2000" dirty="0" smtClean="0">
                <a:effectLst/>
                <a:latin typeface="Times New Roman"/>
                <a:ea typeface="Calibri"/>
                <a:cs typeface="Times New Roman"/>
              </a:rPr>
              <a:t>.</a:t>
            </a:r>
            <a:endParaRPr lang="ru-RU" sz="2000" dirty="0">
              <a:ea typeface="Calibri"/>
              <a:cs typeface="Times New Roman"/>
            </a:endParaRPr>
          </a:p>
          <a:p>
            <a:pPr indent="450215" algn="just">
              <a:spcAft>
                <a:spcPts val="0"/>
              </a:spcAft>
            </a:pPr>
            <a:r>
              <a:rPr lang="ru-RU" sz="2000" dirty="0" smtClean="0">
                <a:effectLst/>
                <a:latin typeface="Times New Roman"/>
                <a:ea typeface="Calibri"/>
                <a:cs typeface="Times New Roman"/>
              </a:rPr>
              <a:t>Как правило, при проектировании осветительных установок помещений ограничиваются расчетом </a:t>
            </a:r>
            <a:r>
              <a:rPr lang="ru-RU" sz="2000" b="1" dirty="0" smtClean="0">
                <a:effectLst/>
                <a:latin typeface="Times New Roman"/>
                <a:ea typeface="Calibri"/>
                <a:cs typeface="Times New Roman"/>
              </a:rPr>
              <a:t>горизонтальной освещенности</a:t>
            </a:r>
            <a:r>
              <a:rPr lang="ru-RU" sz="2000" dirty="0" smtClean="0">
                <a:effectLst/>
                <a:latin typeface="Times New Roman"/>
                <a:ea typeface="Calibri"/>
                <a:cs typeface="Times New Roman"/>
              </a:rPr>
              <a:t>. При таком упрощенном подходе к проектированию осветительной установки помещения трудно говорить о высоком качестве искусственного освещения.</a:t>
            </a:r>
            <a:endParaRPr lang="ru-RU" sz="2000" dirty="0">
              <a:ea typeface="Calibri"/>
              <a:cs typeface="Times New Roman"/>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993489"/>
            <a:ext cx="2829300" cy="499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833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784976" cy="6624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5025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3685" y="17862"/>
            <a:ext cx="8928992" cy="6878806"/>
          </a:xfrm>
          <a:prstGeom prst="rect">
            <a:avLst/>
          </a:prstGeom>
        </p:spPr>
        <p:txBody>
          <a:bodyPr wrap="square">
            <a:spAutoFit/>
          </a:bodyPr>
          <a:lstStyle/>
          <a:p>
            <a:pPr indent="719138" algn="just">
              <a:spcAft>
                <a:spcPts val="0"/>
              </a:spcAft>
            </a:pPr>
            <a:r>
              <a:rPr lang="ru-RU" sz="2100" dirty="0" smtClean="0">
                <a:effectLst/>
                <a:latin typeface="Times New Roman"/>
                <a:ea typeface="Calibri"/>
                <a:cs typeface="Times New Roman"/>
              </a:rPr>
              <a:t>В помещениях, в которых происходит общение людей (выставочные залы, конференц-залы) важным параметром является </a:t>
            </a:r>
            <a:r>
              <a:rPr lang="ru-RU" sz="2100" b="1" dirty="0" smtClean="0">
                <a:effectLst/>
                <a:latin typeface="Times New Roman"/>
                <a:ea typeface="Calibri"/>
                <a:cs typeface="Times New Roman"/>
              </a:rPr>
              <a:t>цилиндрическая освещенность</a:t>
            </a:r>
            <a:r>
              <a:rPr lang="ru-RU" sz="2100" dirty="0" smtClean="0">
                <a:effectLst/>
                <a:latin typeface="Times New Roman"/>
                <a:ea typeface="Calibri"/>
                <a:cs typeface="Times New Roman"/>
              </a:rPr>
              <a:t>, которую необходимо учитывать при проектировании освещения. </a:t>
            </a:r>
          </a:p>
          <a:p>
            <a:pPr indent="719138" algn="just">
              <a:spcAft>
                <a:spcPts val="0"/>
              </a:spcAft>
            </a:pPr>
            <a:r>
              <a:rPr lang="ru-RU" sz="2100" dirty="0" smtClean="0">
                <a:effectLst/>
                <a:latin typeface="Times New Roman"/>
                <a:ea typeface="Calibri"/>
                <a:cs typeface="Times New Roman"/>
              </a:rPr>
              <a:t>При низкой величине этого параметра даже при достаточной горизонтальной освещенности мы можем увидеть лицо человека, на которое падает тень. Это происходит, если ближайший к собеседнику светильник находится за его спиной.</a:t>
            </a:r>
            <a:endParaRPr lang="ru-RU" sz="2100" dirty="0">
              <a:ea typeface="Calibri"/>
              <a:cs typeface="Times New Roman"/>
            </a:endParaRPr>
          </a:p>
          <a:p>
            <a:pPr indent="719138" algn="just">
              <a:spcAft>
                <a:spcPts val="0"/>
              </a:spcAft>
            </a:pPr>
            <a:r>
              <a:rPr lang="ru-RU" sz="2100" dirty="0" smtClean="0">
                <a:effectLst/>
                <a:latin typeface="Times New Roman"/>
                <a:ea typeface="Calibri"/>
                <a:cs typeface="Times New Roman"/>
              </a:rPr>
              <a:t>Цилиндрическая освещенность характеризует степень насыщенности помещения светом. Ее определяют как среднюю плотность светового потока, падающего на поверхность цилиндра, расположенного вертикально. При этом геометрические размеры цилиндра стремятся к нулю.</a:t>
            </a:r>
            <a:endParaRPr lang="ru-RU" sz="2100" dirty="0">
              <a:ea typeface="Calibri"/>
              <a:cs typeface="Times New Roman"/>
            </a:endParaRPr>
          </a:p>
          <a:p>
            <a:pPr indent="719138" algn="just">
              <a:spcAft>
                <a:spcPts val="0"/>
              </a:spcAft>
            </a:pPr>
            <a:r>
              <a:rPr lang="ru-RU" sz="2100" dirty="0" smtClean="0">
                <a:effectLst/>
                <a:latin typeface="Times New Roman"/>
                <a:ea typeface="Calibri"/>
                <a:cs typeface="Times New Roman"/>
              </a:rPr>
              <a:t>Самый простой способ добиться хороших показателей цилиндрической освещенности – сделать стены и потолок светлыми, хорошо отражающими свет. А часть светового потока светильников направить на потолок. В этом случае помещение насыщается светом. </a:t>
            </a:r>
            <a:endParaRPr lang="ru-RU" sz="2100" dirty="0">
              <a:ea typeface="Calibri"/>
              <a:cs typeface="Times New Roman"/>
            </a:endParaRPr>
          </a:p>
          <a:p>
            <a:pPr indent="719138" algn="just">
              <a:spcAft>
                <a:spcPts val="0"/>
              </a:spcAft>
            </a:pPr>
            <a:r>
              <a:rPr lang="ru-RU" sz="2100" dirty="0" smtClean="0">
                <a:effectLst/>
                <a:latin typeface="Times New Roman"/>
                <a:ea typeface="Calibri"/>
                <a:cs typeface="Times New Roman"/>
              </a:rPr>
              <a:t>В небольшом помещении (площадью менее 40 – 50 м</a:t>
            </a:r>
            <a:r>
              <a:rPr lang="ru-RU" sz="2100" baseline="30000" dirty="0" smtClean="0">
                <a:effectLst/>
                <a:latin typeface="Times New Roman"/>
                <a:ea typeface="Calibri"/>
                <a:cs typeface="Times New Roman"/>
              </a:rPr>
              <a:t>2</a:t>
            </a:r>
            <a:r>
              <a:rPr lang="ru-RU" sz="2100" dirty="0" smtClean="0">
                <a:effectLst/>
                <a:latin typeface="Times New Roman"/>
                <a:ea typeface="Calibri"/>
                <a:cs typeface="Times New Roman"/>
              </a:rPr>
              <a:t>) первостепенную роль играет коэффициент отражения стен. При этом если стены и потолок светлые и хорошо отражают свет, то даже если единственный светильник находится за спиной нашего собеседника, его лицо мы видим освещенным светом, отраженным от стен и потолка.</a:t>
            </a:r>
            <a:endParaRPr lang="ru-RU" sz="2100" dirty="0">
              <a:ea typeface="Calibri"/>
              <a:cs typeface="Times New Roman"/>
            </a:endParaRPr>
          </a:p>
        </p:txBody>
      </p:sp>
    </p:spTree>
    <p:extLst>
      <p:ext uri="{BB962C8B-B14F-4D97-AF65-F5344CB8AC3E}">
        <p14:creationId xmlns:p14="http://schemas.microsoft.com/office/powerpoint/2010/main" val="374051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63" y="35889"/>
            <a:ext cx="82867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63" y="3284984"/>
            <a:ext cx="8286750" cy="3573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593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16632"/>
            <a:ext cx="8572500" cy="655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868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2169825"/>
          </a:xfrm>
          <a:prstGeom prst="rect">
            <a:avLst/>
          </a:prstGeom>
        </p:spPr>
        <p:txBody>
          <a:bodyPr wrap="square">
            <a:spAutoFit/>
          </a:bodyPr>
          <a:lstStyle/>
          <a:p>
            <a:pPr indent="809625" algn="just">
              <a:lnSpc>
                <a:spcPct val="150000"/>
              </a:lnSpc>
              <a:spcAft>
                <a:spcPts val="0"/>
              </a:spcAft>
            </a:pPr>
            <a:r>
              <a:rPr lang="ru-RU" dirty="0" smtClean="0">
                <a:effectLst/>
                <a:latin typeface="Times New Roman"/>
                <a:ea typeface="Calibri"/>
                <a:cs typeface="Times New Roman"/>
              </a:rPr>
              <a:t>Для обеспечения комфортной световой среды необходимо обеспечить цилиндрическую освещенность помещения порядка 50 - 150 </a:t>
            </a:r>
            <a:r>
              <a:rPr lang="ru-RU" dirty="0" err="1" smtClean="0">
                <a:effectLst/>
                <a:latin typeface="Times New Roman"/>
                <a:ea typeface="Calibri"/>
                <a:cs typeface="Times New Roman"/>
              </a:rPr>
              <a:t>лк</a:t>
            </a:r>
            <a:r>
              <a:rPr lang="ru-RU" dirty="0" smtClean="0">
                <a:effectLst/>
                <a:latin typeface="Times New Roman"/>
                <a:ea typeface="Calibri"/>
                <a:cs typeface="Times New Roman"/>
              </a:rPr>
              <a:t>. Но, для достижения хороших показателей цилиндрической освещенности требуется совместная согласованная работа светотехников, отвечающих за выбор и расстановку осветительных приборов и дизайнеров, отвечающих за выбор цвета и способов отделки стен и потолка.</a:t>
            </a:r>
            <a:endParaRPr lang="ru-RU" sz="1400" dirty="0">
              <a:ea typeface="Calibri"/>
              <a:cs typeface="Times New Roman"/>
            </a:endParaRP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16138"/>
            <a:ext cx="8784975" cy="4625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9093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784976" cy="6624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098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8636" y="0"/>
            <a:ext cx="8784976" cy="6555641"/>
          </a:xfrm>
          <a:prstGeom prst="rect">
            <a:avLst/>
          </a:prstGeom>
        </p:spPr>
        <p:txBody>
          <a:bodyPr wrap="square">
            <a:spAutoFit/>
          </a:bodyPr>
          <a:lstStyle/>
          <a:p>
            <a:pPr indent="719138" algn="ctr">
              <a:spcAft>
                <a:spcPts val="0"/>
              </a:spcAft>
            </a:pPr>
            <a:r>
              <a:rPr lang="ru-RU" sz="2000" b="1" dirty="0" smtClean="0">
                <a:effectLst/>
                <a:latin typeface="Times New Roman"/>
                <a:ea typeface="Calibri"/>
                <a:cs typeface="Times New Roman"/>
              </a:rPr>
              <a:t>Сила света.</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Канде́ла (от</a:t>
            </a:r>
            <a:r>
              <a:rPr lang="ru-RU" sz="2000" dirty="0">
                <a:latin typeface="Times New Roman"/>
                <a:ea typeface="Calibri"/>
                <a:cs typeface="Times New Roman"/>
              </a:rPr>
              <a:t> </a:t>
            </a:r>
            <a:r>
              <a:rPr lang="ru-RU" sz="2000" dirty="0" smtClean="0">
                <a:latin typeface="Times New Roman"/>
                <a:ea typeface="Calibri"/>
                <a:cs typeface="Times New Roman"/>
              </a:rPr>
              <a:t>лат. </a:t>
            </a:r>
            <a:r>
              <a:rPr lang="ru-RU" sz="2000" dirty="0" err="1" smtClean="0">
                <a:effectLst/>
                <a:latin typeface="Times New Roman"/>
                <a:ea typeface="Calibri"/>
                <a:cs typeface="Times New Roman"/>
              </a:rPr>
              <a:t>candela</a:t>
            </a:r>
            <a:r>
              <a:rPr lang="ru-RU" sz="2000" dirty="0" smtClean="0">
                <a:effectLst/>
                <a:latin typeface="Times New Roman"/>
                <a:ea typeface="Calibri"/>
                <a:cs typeface="Times New Roman"/>
              </a:rPr>
              <a:t> — свеча; русское обозначение: кд; международное: </a:t>
            </a:r>
            <a:r>
              <a:rPr lang="ru-RU" sz="2000" dirty="0" err="1" smtClean="0">
                <a:effectLst/>
                <a:latin typeface="Times New Roman"/>
                <a:ea typeface="Calibri"/>
                <a:cs typeface="Times New Roman"/>
              </a:rPr>
              <a:t>cd</a:t>
            </a:r>
            <a:r>
              <a:rPr lang="ru-RU" sz="2000" dirty="0" smtClean="0">
                <a:effectLst/>
                <a:latin typeface="Times New Roman"/>
                <a:ea typeface="Calibri"/>
                <a:cs typeface="Times New Roman"/>
              </a:rPr>
              <a:t>) — единица силы света, одна из семи </a:t>
            </a:r>
            <a:r>
              <a:rPr lang="ru-RU" sz="2000" u="sng" dirty="0" smtClean="0">
                <a:solidFill>
                  <a:srgbClr val="0000FF"/>
                </a:solidFill>
                <a:effectLst/>
                <a:latin typeface="Times New Roman"/>
                <a:ea typeface="Calibri"/>
                <a:cs typeface="Times New Roman"/>
                <a:hlinkClick r:id="rId2" tooltip="Основные единицы СИ"/>
              </a:rPr>
              <a:t>основных единиц</a:t>
            </a:r>
            <a:r>
              <a:rPr lang="ru-RU" sz="2000" dirty="0" smtClean="0">
                <a:effectLst/>
                <a:latin typeface="Times New Roman"/>
                <a:ea typeface="Calibri"/>
                <a:cs typeface="Times New Roman"/>
              </a:rPr>
              <a:t> </a:t>
            </a:r>
            <a:r>
              <a:rPr lang="ru-RU" sz="2000" u="sng" dirty="0" smtClean="0">
                <a:solidFill>
                  <a:srgbClr val="0000FF"/>
                </a:solidFill>
                <a:effectLst/>
                <a:latin typeface="Times New Roman"/>
                <a:ea typeface="Calibri"/>
                <a:cs typeface="Times New Roman"/>
                <a:hlinkClick r:id="rId3" tooltip="СИ"/>
              </a:rPr>
              <a:t>Международной системы единиц (СИ)</a:t>
            </a:r>
            <a:r>
              <a:rPr lang="ru-RU" sz="2000" dirty="0" smtClean="0">
                <a:effectLst/>
                <a:latin typeface="Times New Roman"/>
                <a:ea typeface="Calibri"/>
                <a:cs typeface="Times New Roman"/>
              </a:rPr>
              <a:t>. </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Характеризует величину световой энергии, переносимой в некотором направлении в единицу времени. Количественно равно отношению светового потока, распространяющегося внутри элементарного телесного угла, к этому углу.</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Канде́ла равна силе света, испускаемого в заданном направлении источником монохроматического излучения частотой 540·10 в 12 степени Гц, энергетическая сила света которого в этом направлении составляет (1/683) Вт/ср. </a:t>
            </a:r>
          </a:p>
          <a:p>
            <a:pPr indent="719138" algn="just">
              <a:spcAft>
                <a:spcPts val="0"/>
              </a:spcAft>
            </a:pPr>
            <a:r>
              <a:rPr lang="ru-RU" sz="2000" dirty="0" smtClean="0">
                <a:effectLst/>
                <a:latin typeface="Times New Roman"/>
                <a:ea typeface="Calibri"/>
                <a:cs typeface="Times New Roman"/>
              </a:rPr>
              <a:t>Стерадиан (русское обозначение: ср, международное: </a:t>
            </a:r>
            <a:r>
              <a:rPr lang="ru-RU" sz="2000" dirty="0" err="1" smtClean="0">
                <a:effectLst/>
                <a:latin typeface="Times New Roman"/>
                <a:ea typeface="Calibri"/>
                <a:cs typeface="Times New Roman"/>
              </a:rPr>
              <a:t>sr</a:t>
            </a:r>
            <a:r>
              <a:rPr lang="ru-RU" sz="2000" dirty="0" smtClean="0">
                <a:effectLst/>
                <a:latin typeface="Times New Roman"/>
                <a:ea typeface="Calibri"/>
                <a:cs typeface="Times New Roman"/>
              </a:rPr>
              <a:t>) — единица измерения телесных углов.</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Выбранная частота соответствует зелёному цвету. Человеческий глаз обладает наибольшей чувствительностью в этой области спектра. Если излучение имеет другую частоту, то для достижения той же силы света требуется </a:t>
            </a:r>
            <a:r>
              <a:rPr lang="ru-RU" sz="2000" dirty="0" err="1" smtClean="0">
                <a:effectLst/>
                <a:latin typeface="Times New Roman"/>
                <a:ea typeface="Calibri"/>
                <a:cs typeface="Times New Roman"/>
              </a:rPr>
              <a:t>бо'льшая</a:t>
            </a:r>
            <a:r>
              <a:rPr lang="ru-RU" sz="2000" dirty="0" smtClean="0">
                <a:effectLst/>
                <a:latin typeface="Times New Roman"/>
                <a:ea typeface="Calibri"/>
                <a:cs typeface="Times New Roman"/>
              </a:rPr>
              <a:t> энергетическая интенсивность.</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Сила света, излучаемая свечой, примерно равна одной канделе (лат. </a:t>
            </a:r>
            <a:r>
              <a:rPr lang="ru-RU" sz="2000" dirty="0" err="1" smtClean="0">
                <a:effectLst/>
                <a:latin typeface="Times New Roman"/>
                <a:ea typeface="Calibri"/>
                <a:cs typeface="Times New Roman"/>
              </a:rPr>
              <a:t>candela</a:t>
            </a:r>
            <a:r>
              <a:rPr lang="ru-RU" sz="2000" dirty="0" smtClean="0">
                <a:effectLst/>
                <a:latin typeface="Times New Roman"/>
                <a:ea typeface="Calibri"/>
                <a:cs typeface="Times New Roman"/>
              </a:rPr>
              <a:t> — свеча), поэтому раньше эта единица измерения называлась «свечой», сейчас это название является устаревшим и не используется.</a:t>
            </a:r>
            <a:endParaRPr lang="ru-RU" sz="2000" dirty="0">
              <a:ea typeface="Calibri"/>
              <a:cs typeface="Times New Roman"/>
            </a:endParaRPr>
          </a:p>
        </p:txBody>
      </p:sp>
    </p:spTree>
    <p:extLst>
      <p:ext uri="{BB962C8B-B14F-4D97-AF65-F5344CB8AC3E}">
        <p14:creationId xmlns:p14="http://schemas.microsoft.com/office/powerpoint/2010/main" val="2629918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712968" cy="655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756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37"/>
            <a:ext cx="8784976" cy="658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780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16" y="214574"/>
            <a:ext cx="8756573" cy="6454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947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1631825265"/>
              </p:ext>
            </p:extLst>
          </p:nvPr>
        </p:nvGraphicFramePr>
        <p:xfrm>
          <a:off x="251520" y="188643"/>
          <a:ext cx="8712969" cy="6575928"/>
        </p:xfrm>
        <a:graphic>
          <a:graphicData uri="http://schemas.openxmlformats.org/drawingml/2006/table">
            <a:tbl>
              <a:tblPr firstRow="1" firstCol="1" bandRow="1">
                <a:tableStyleId>{5C22544A-7EE6-4342-B048-85BDC9FD1C3A}</a:tableStyleId>
              </a:tblPr>
              <a:tblGrid>
                <a:gridCol w="2904323"/>
                <a:gridCol w="2904323"/>
                <a:gridCol w="2904323"/>
              </a:tblGrid>
              <a:tr h="764324">
                <a:tc>
                  <a:txBody>
                    <a:bodyPr/>
                    <a:lstStyle/>
                    <a:p>
                      <a:pPr algn="ctr">
                        <a:lnSpc>
                          <a:spcPct val="115000"/>
                        </a:lnSpc>
                        <a:spcAft>
                          <a:spcPts val="0"/>
                        </a:spcAft>
                      </a:pPr>
                      <a:r>
                        <a:rPr lang="ru-RU" sz="1800" dirty="0">
                          <a:effectLst/>
                          <a:latin typeface="Times New Roman" panose="02020603050405020304" pitchFamily="18" charset="0"/>
                          <a:cs typeface="Times New Roman" panose="02020603050405020304" pitchFamily="18" charset="0"/>
                        </a:rPr>
                        <a:t>Источник</a:t>
                      </a:r>
                      <a:endParaRPr lang="ru-RU" sz="1800" dirty="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Мощность, Вт</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Примерная сила света, кд</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r>
              <a:tr h="764324">
                <a:tc>
                  <a:txBody>
                    <a:bodyPr/>
                    <a:lstStyle/>
                    <a:p>
                      <a:pPr algn="ctr">
                        <a:lnSpc>
                          <a:spcPct val="115000"/>
                        </a:lnSpc>
                        <a:spcAft>
                          <a:spcPts val="0"/>
                        </a:spcAft>
                      </a:pPr>
                      <a:r>
                        <a:rPr lang="ru-RU" sz="1800" dirty="0">
                          <a:effectLst/>
                          <a:latin typeface="Times New Roman" panose="02020603050405020304" pitchFamily="18" charset="0"/>
                          <a:cs typeface="Times New Roman" panose="02020603050405020304" pitchFamily="18" charset="0"/>
                        </a:rPr>
                        <a:t>Свеча</a:t>
                      </a:r>
                      <a:endParaRPr lang="ru-RU" sz="1800" dirty="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nSpc>
                          <a:spcPct val="115000"/>
                        </a:lnSpc>
                      </a:pPr>
                      <a:endParaRPr lang="ru-RU" sz="1800">
                        <a:effectLst/>
                        <a:latin typeface="Times New Roman" panose="02020603050405020304" pitchFamily="18" charset="0"/>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1</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r>
              <a:tr h="1141140">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Современная (2016 г) лампа накаливания</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dirty="0">
                          <a:effectLst/>
                          <a:latin typeface="Times New Roman" panose="02020603050405020304" pitchFamily="18" charset="0"/>
                          <a:cs typeface="Times New Roman" panose="02020603050405020304" pitchFamily="18" charset="0"/>
                        </a:rPr>
                        <a:t>100</a:t>
                      </a:r>
                      <a:endParaRPr lang="ru-RU" sz="1800" dirty="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100</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r>
              <a:tr h="764324">
                <a:tc>
                  <a:txBody>
                    <a:bodyPr/>
                    <a:lstStyle/>
                    <a:p>
                      <a:pPr algn="ctr">
                        <a:lnSpc>
                          <a:spcPct val="115000"/>
                        </a:lnSpc>
                        <a:spcAft>
                          <a:spcPts val="0"/>
                        </a:spcAft>
                      </a:pPr>
                      <a:r>
                        <a:rPr lang="ru-RU" sz="1800" dirty="0">
                          <a:effectLst/>
                          <a:latin typeface="Times New Roman" panose="02020603050405020304" pitchFamily="18" charset="0"/>
                          <a:cs typeface="Times New Roman" panose="02020603050405020304" pitchFamily="18" charset="0"/>
                        </a:rPr>
                        <a:t>Обычный светодиод</a:t>
                      </a:r>
                      <a:endParaRPr lang="ru-RU" sz="1800" dirty="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dirty="0">
                          <a:effectLst/>
                          <a:latin typeface="Times New Roman" panose="02020603050405020304" pitchFamily="18" charset="0"/>
                          <a:cs typeface="Times New Roman" panose="02020603050405020304" pitchFamily="18" charset="0"/>
                        </a:rPr>
                        <a:t>0,015</a:t>
                      </a:r>
                      <a:endParaRPr lang="ru-RU" sz="1800" dirty="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5 мкд</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r>
              <a:tr h="764324">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Сверхъяркий светодиод</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dirty="0">
                          <a:effectLst/>
                          <a:latin typeface="Times New Roman" panose="02020603050405020304" pitchFamily="18" charset="0"/>
                          <a:cs typeface="Times New Roman" panose="02020603050405020304" pitchFamily="18" charset="0"/>
                        </a:rPr>
                        <a:t>1</a:t>
                      </a:r>
                      <a:endParaRPr lang="ru-RU" sz="1800" dirty="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dirty="0">
                          <a:effectLst/>
                          <a:latin typeface="Times New Roman" panose="02020603050405020304" pitchFamily="18" charset="0"/>
                          <a:cs typeface="Times New Roman" panose="02020603050405020304" pitchFamily="18" charset="0"/>
                        </a:rPr>
                        <a:t>25</a:t>
                      </a:r>
                      <a:endParaRPr lang="ru-RU" sz="1800" dirty="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r>
              <a:tr h="1141140">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Сверхъяркий светодиод с коллиматором</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1</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dirty="0">
                          <a:effectLst/>
                          <a:latin typeface="Times New Roman" panose="02020603050405020304" pitchFamily="18" charset="0"/>
                          <a:cs typeface="Times New Roman" panose="02020603050405020304" pitchFamily="18" charset="0"/>
                        </a:rPr>
                        <a:t>1500</a:t>
                      </a:r>
                      <a:endParaRPr lang="ru-RU" sz="1800" dirty="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r>
              <a:tr h="1141140">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Современная (2016 г) люминесцентная лампа</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a:effectLst/>
                          <a:latin typeface="Times New Roman" panose="02020603050405020304" pitchFamily="18" charset="0"/>
                          <a:cs typeface="Times New Roman" panose="02020603050405020304" pitchFamily="18" charset="0"/>
                        </a:rPr>
                        <a:t>20</a:t>
                      </a:r>
                      <a:endParaRPr lang="ru-RU" sz="180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c>
                  <a:txBody>
                    <a:bodyPr/>
                    <a:lstStyle/>
                    <a:p>
                      <a:pPr algn="ctr">
                        <a:lnSpc>
                          <a:spcPct val="115000"/>
                        </a:lnSpc>
                        <a:spcAft>
                          <a:spcPts val="0"/>
                        </a:spcAft>
                      </a:pPr>
                      <a:r>
                        <a:rPr lang="ru-RU" sz="1800" dirty="0">
                          <a:effectLst/>
                          <a:latin typeface="Times New Roman" panose="02020603050405020304" pitchFamily="18" charset="0"/>
                          <a:cs typeface="Times New Roman" panose="02020603050405020304" pitchFamily="18" charset="0"/>
                        </a:rPr>
                        <a:t>100</a:t>
                      </a:r>
                      <a:endParaRPr lang="ru-RU" sz="1800" dirty="0">
                        <a:effectLst/>
                        <a:latin typeface="Times New Roman" panose="02020603050405020304" pitchFamily="18" charset="0"/>
                        <a:ea typeface="Calibri"/>
                        <a:cs typeface="Times New Roman" panose="02020603050405020304" pitchFamily="18" charset="0"/>
                      </a:endParaRPr>
                    </a:p>
                  </a:txBody>
                  <a:tcPr marL="114300" marR="114300" marT="114300" marB="114300" anchor="ctr"/>
                </a:tc>
              </a:tr>
            </a:tbl>
          </a:graphicData>
        </a:graphic>
      </p:graphicFrame>
    </p:spTree>
    <p:extLst>
      <p:ext uri="{BB962C8B-B14F-4D97-AF65-F5344CB8AC3E}">
        <p14:creationId xmlns:p14="http://schemas.microsoft.com/office/powerpoint/2010/main" val="2940774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0827"/>
            <a:ext cx="8856984" cy="1338828"/>
          </a:xfrm>
          <a:prstGeom prst="rect">
            <a:avLst/>
          </a:prstGeom>
        </p:spPr>
        <p:txBody>
          <a:bodyPr wrap="square">
            <a:spAutoFit/>
          </a:bodyPr>
          <a:lstStyle/>
          <a:p>
            <a:pPr indent="450215" algn="ctr">
              <a:lnSpc>
                <a:spcPct val="150000"/>
              </a:lnSpc>
              <a:spcAft>
                <a:spcPts val="0"/>
              </a:spcAft>
            </a:pPr>
            <a:r>
              <a:rPr lang="ru-RU" b="1" dirty="0" smtClean="0">
                <a:effectLst/>
                <a:latin typeface="Times New Roman"/>
                <a:ea typeface="Calibri"/>
                <a:cs typeface="Times New Roman"/>
              </a:rPr>
              <a:t>Яркость.</a:t>
            </a:r>
            <a:endParaRPr lang="ru-RU" sz="1400" dirty="0">
              <a:ea typeface="Calibri"/>
              <a:cs typeface="Times New Roman"/>
            </a:endParaRPr>
          </a:p>
          <a:p>
            <a:pPr indent="450215" algn="just">
              <a:lnSpc>
                <a:spcPct val="150000"/>
              </a:lnSpc>
              <a:spcAft>
                <a:spcPts val="0"/>
              </a:spcAft>
            </a:pPr>
            <a:r>
              <a:rPr lang="ru-RU" dirty="0" smtClean="0">
                <a:effectLst/>
                <a:latin typeface="Times New Roman"/>
                <a:ea typeface="Calibri"/>
                <a:cs typeface="Times New Roman"/>
              </a:rPr>
              <a:t>Кандела на квадратный метр (кд/м2) – яркость светящейся поверхности площадью 1м2 при силе света 1 кд.</a:t>
            </a:r>
            <a:endParaRPr lang="ru-RU" sz="1400" dirty="0">
              <a:ea typeface="Calibri"/>
              <a:cs typeface="Times New Roman"/>
            </a:endParaRPr>
          </a:p>
        </p:txBody>
      </p:sp>
      <p:sp>
        <p:nvSpPr>
          <p:cNvPr id="3" name="Прямоугольник 2"/>
          <p:cNvSpPr/>
          <p:nvPr/>
        </p:nvSpPr>
        <p:spPr>
          <a:xfrm>
            <a:off x="135369" y="1816635"/>
            <a:ext cx="8856984" cy="5033879"/>
          </a:xfrm>
          <a:prstGeom prst="rect">
            <a:avLst/>
          </a:prstGeom>
        </p:spPr>
        <p:txBody>
          <a:bodyPr wrap="square">
            <a:spAutoFit/>
          </a:bodyPr>
          <a:lstStyle/>
          <a:p>
            <a:pPr indent="719138" algn="just">
              <a:lnSpc>
                <a:spcPct val="150000"/>
              </a:lnSpc>
              <a:spcAft>
                <a:spcPts val="0"/>
              </a:spcAft>
            </a:pPr>
            <a:r>
              <a:rPr lang="ru-RU" dirty="0" smtClean="0">
                <a:effectLst/>
                <a:latin typeface="Times New Roman"/>
                <a:ea typeface="Calibri"/>
                <a:cs typeface="Times New Roman"/>
              </a:rPr>
              <a:t>где	B – яркость, </a:t>
            </a:r>
            <a:r>
              <a:rPr lang="ru-RU" dirty="0" err="1" smtClean="0">
                <a:effectLst/>
                <a:latin typeface="Times New Roman"/>
                <a:ea typeface="Calibri"/>
                <a:cs typeface="Times New Roman"/>
              </a:rPr>
              <a:t>нит</a:t>
            </a:r>
            <a:r>
              <a:rPr lang="ru-RU" dirty="0" smtClean="0">
                <a:effectLst/>
                <a:latin typeface="Times New Roman"/>
                <a:ea typeface="Calibri"/>
                <a:cs typeface="Times New Roman"/>
              </a:rPr>
              <a:t>; I – сила света, кд; S – площадь поверхности, м2.</a:t>
            </a:r>
            <a:endParaRPr lang="ru-RU" dirty="0">
              <a:ea typeface="Calibri"/>
              <a:cs typeface="Times New Roman"/>
            </a:endParaRPr>
          </a:p>
          <a:p>
            <a:pPr indent="719138" algn="just">
              <a:lnSpc>
                <a:spcPct val="150000"/>
              </a:lnSpc>
              <a:spcAft>
                <a:spcPts val="0"/>
              </a:spcAft>
            </a:pPr>
            <a:r>
              <a:rPr lang="ru-RU" dirty="0" smtClean="0">
                <a:effectLst/>
                <a:latin typeface="Times New Roman"/>
                <a:ea typeface="Calibri"/>
                <a:cs typeface="Times New Roman"/>
              </a:rPr>
              <a:t>Кроме </a:t>
            </a:r>
            <a:r>
              <a:rPr lang="ru-RU" dirty="0" err="1" smtClean="0">
                <a:effectLst/>
                <a:latin typeface="Times New Roman"/>
                <a:ea typeface="Calibri"/>
                <a:cs typeface="Times New Roman"/>
              </a:rPr>
              <a:t>нитов</a:t>
            </a:r>
            <a:r>
              <a:rPr lang="ru-RU" dirty="0" smtClean="0">
                <a:effectLst/>
                <a:latin typeface="Times New Roman"/>
                <a:ea typeface="Calibri"/>
                <a:cs typeface="Times New Roman"/>
              </a:rPr>
              <a:t>, единицами яркости также были:</a:t>
            </a:r>
            <a:endParaRPr lang="ru-RU" dirty="0">
              <a:ea typeface="Calibri"/>
              <a:cs typeface="Times New Roman"/>
            </a:endParaRPr>
          </a:p>
          <a:p>
            <a:pPr lvl="0" indent="719138" algn="just">
              <a:lnSpc>
                <a:spcPct val="150000"/>
              </a:lnSpc>
              <a:spcAft>
                <a:spcPts val="0"/>
              </a:spcAft>
              <a:buSzPts val="1000"/>
              <a:buFont typeface="Symbol"/>
              <a:buChar char=""/>
              <a:tabLst>
                <a:tab pos="-90170" algn="l"/>
              </a:tabLst>
            </a:pPr>
            <a:r>
              <a:rPr lang="ru-RU" dirty="0" smtClean="0">
                <a:effectLst/>
                <a:latin typeface="Times New Roman"/>
                <a:ea typeface="Calibri"/>
                <a:cs typeface="Times New Roman"/>
              </a:rPr>
              <a:t>Стильб - как единица измерения электромагнитного излучения;</a:t>
            </a:r>
            <a:endParaRPr lang="ru-RU" dirty="0">
              <a:ea typeface="Calibri"/>
              <a:cs typeface="Times New Roman"/>
            </a:endParaRPr>
          </a:p>
          <a:p>
            <a:pPr lvl="0" indent="719138" algn="just">
              <a:lnSpc>
                <a:spcPct val="150000"/>
              </a:lnSpc>
              <a:spcAft>
                <a:spcPts val="0"/>
              </a:spcAft>
              <a:buSzPts val="1000"/>
              <a:buFont typeface="Symbol"/>
              <a:buChar char=""/>
              <a:tabLst>
                <a:tab pos="-90170" algn="l"/>
              </a:tabLst>
            </a:pPr>
            <a:r>
              <a:rPr lang="ru-RU" dirty="0" smtClean="0">
                <a:effectLst/>
                <a:latin typeface="Times New Roman"/>
                <a:ea typeface="Calibri"/>
                <a:cs typeface="Times New Roman"/>
              </a:rPr>
              <a:t>Апостильб - Она обозначала яркость поверхности площадью 1 квадратный метр и излучающей световой поток в 1 люмен;</a:t>
            </a:r>
            <a:endParaRPr lang="ru-RU" dirty="0">
              <a:ea typeface="Calibri"/>
              <a:cs typeface="Times New Roman"/>
            </a:endParaRPr>
          </a:p>
          <a:p>
            <a:pPr lvl="0" indent="719138" algn="just">
              <a:lnSpc>
                <a:spcPct val="150000"/>
              </a:lnSpc>
              <a:spcAft>
                <a:spcPts val="0"/>
              </a:spcAft>
              <a:buSzPts val="1000"/>
              <a:buFont typeface="Symbol"/>
              <a:buChar char=""/>
              <a:tabLst>
                <a:tab pos="-90170" algn="l"/>
              </a:tabLst>
            </a:pPr>
            <a:r>
              <a:rPr lang="ru-RU" dirty="0" smtClean="0">
                <a:effectLst/>
                <a:latin typeface="Times New Roman"/>
                <a:ea typeface="Calibri"/>
                <a:cs typeface="Times New Roman"/>
              </a:rPr>
              <a:t>Ламберт - Один ламберт - это единица яркости</a:t>
            </a:r>
            <a:r>
              <a:rPr lang="ru-RU" b="1" dirty="0" smtClean="0">
                <a:effectLst/>
                <a:latin typeface="Times New Roman"/>
                <a:ea typeface="Calibri"/>
                <a:cs typeface="Times New Roman"/>
              </a:rPr>
              <a:t> </a:t>
            </a:r>
            <a:r>
              <a:rPr lang="ru-RU" dirty="0" smtClean="0">
                <a:effectLst/>
                <a:latin typeface="Times New Roman"/>
                <a:ea typeface="Calibri"/>
                <a:cs typeface="Times New Roman"/>
              </a:rPr>
              <a:t>светящейся поверхности площадью в один квадратный сантиметр и обладающей световым потоком в один люмен.</a:t>
            </a:r>
            <a:endParaRPr lang="ru-RU" dirty="0">
              <a:ea typeface="Calibri"/>
              <a:cs typeface="Times New Roman"/>
            </a:endParaRPr>
          </a:p>
          <a:p>
            <a:pPr indent="719138" algn="just">
              <a:lnSpc>
                <a:spcPct val="150000"/>
              </a:lnSpc>
              <a:spcAft>
                <a:spcPts val="0"/>
              </a:spcAft>
            </a:pPr>
            <a:r>
              <a:rPr lang="ru-RU" dirty="0" smtClean="0">
                <a:effectLst/>
                <a:latin typeface="Times New Roman"/>
                <a:ea typeface="Calibri"/>
                <a:cs typeface="Times New Roman"/>
              </a:rPr>
              <a:t>Яркость — это фотометрическая величина, равная отношению силы света, излучаемого поверхностью, к площади ее проекции на плоскость, перпендикулярную оси наблюдения. Количество света здесь измеряется как энергия, выделяемая световым источником или отражаемая освещенной поверхностью. </a:t>
            </a:r>
            <a:endParaRPr lang="ru-RU" dirty="0">
              <a:ea typeface="Calibri"/>
              <a:cs typeface="Times New Roman"/>
            </a:endParaRPr>
          </a:p>
        </p:txBody>
      </p:sp>
      <p:sp>
        <p:nvSpPr>
          <p:cNvPr id="4" name="Прямоугольник 3"/>
          <p:cNvSpPr/>
          <p:nvPr/>
        </p:nvSpPr>
        <p:spPr>
          <a:xfrm>
            <a:off x="3491880" y="1293415"/>
            <a:ext cx="3672408" cy="523220"/>
          </a:xfrm>
          <a:prstGeom prst="rect">
            <a:avLst/>
          </a:prstGeom>
        </p:spPr>
        <p:txBody>
          <a:bodyPr wrap="square">
            <a:spAutoFit/>
          </a:bodyPr>
          <a:lstStyle/>
          <a:p>
            <a:r>
              <a:rPr lang="en-US" sz="2800" dirty="0">
                <a:latin typeface="Times New Roman"/>
                <a:ea typeface="Times New Roman"/>
              </a:rPr>
              <a:t>L=I</a:t>
            </a:r>
            <a:r>
              <a:rPr lang="ru-RU" sz="2800" dirty="0">
                <a:latin typeface="Times New Roman"/>
                <a:ea typeface="Times New Roman"/>
              </a:rPr>
              <a:t>/</a:t>
            </a:r>
            <a:r>
              <a:rPr lang="en-US" sz="2800" dirty="0">
                <a:latin typeface="Times New Roman"/>
                <a:ea typeface="Times New Roman"/>
              </a:rPr>
              <a:t>S </a:t>
            </a:r>
            <a:r>
              <a:rPr lang="ru-RU" sz="2800" dirty="0">
                <a:latin typeface="Times New Roman"/>
                <a:ea typeface="Times New Roman"/>
              </a:rPr>
              <a:t>кд/м</a:t>
            </a:r>
            <a:r>
              <a:rPr lang="ru-RU" sz="2800" baseline="30000" dirty="0">
                <a:latin typeface="Times New Roman"/>
                <a:ea typeface="Times New Roman"/>
              </a:rPr>
              <a:t>2</a:t>
            </a:r>
            <a:endParaRPr lang="ru-RU" sz="2800" dirty="0"/>
          </a:p>
        </p:txBody>
      </p:sp>
    </p:spTree>
    <p:extLst>
      <p:ext uri="{BB962C8B-B14F-4D97-AF65-F5344CB8AC3E}">
        <p14:creationId xmlns:p14="http://schemas.microsoft.com/office/powerpoint/2010/main" val="1308290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936" y="116633"/>
            <a:ext cx="8652544" cy="3399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36" y="3516304"/>
            <a:ext cx="8652544" cy="3308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453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5078313"/>
          </a:xfrm>
          <a:prstGeom prst="rect">
            <a:avLst/>
          </a:prstGeom>
        </p:spPr>
        <p:txBody>
          <a:bodyPr wrap="square">
            <a:spAutoFit/>
          </a:bodyPr>
          <a:lstStyle/>
          <a:p>
            <a:pPr indent="719138" algn="just">
              <a:spcAft>
                <a:spcPts val="0"/>
              </a:spcAft>
            </a:pPr>
            <a:r>
              <a:rPr lang="ru-RU" dirty="0">
                <a:latin typeface="Times New Roman"/>
                <a:ea typeface="Calibri"/>
                <a:cs typeface="Times New Roman"/>
              </a:rPr>
              <a:t>Яркость — количество выделяемого или отраженного света, что отличается от общего количества света в помещении, от количества света, направляющегося к поверхности (освещенность), или от общего количество света, испускаемого в определенном телесном угле (сила света).</a:t>
            </a:r>
            <a:endParaRPr lang="ru-RU" sz="1400" dirty="0">
              <a:ea typeface="Calibri"/>
              <a:cs typeface="Times New Roman"/>
            </a:endParaRPr>
          </a:p>
          <a:p>
            <a:pPr indent="719138" algn="just">
              <a:spcAft>
                <a:spcPts val="0"/>
              </a:spcAft>
            </a:pPr>
            <a:r>
              <a:rPr lang="ru-RU" dirty="0">
                <a:latin typeface="Times New Roman"/>
                <a:ea typeface="Calibri"/>
                <a:cs typeface="Times New Roman"/>
              </a:rPr>
              <a:t>В основном разница между освещенностью и яркостью понятна, но чтобы не путать эти два понятия, можно запомнить их как:</a:t>
            </a:r>
            <a:endParaRPr lang="ru-RU" sz="1400" dirty="0">
              <a:ea typeface="Calibri"/>
              <a:cs typeface="Times New Roman"/>
            </a:endParaRPr>
          </a:p>
          <a:p>
            <a:pPr lvl="0" indent="719138" algn="just">
              <a:spcAft>
                <a:spcPts val="0"/>
              </a:spcAft>
              <a:tabLst>
                <a:tab pos="457200" algn="l"/>
              </a:tabLst>
            </a:pPr>
            <a:r>
              <a:rPr lang="ru-RU" dirty="0">
                <a:latin typeface="Times New Roman"/>
                <a:ea typeface="Calibri"/>
                <a:cs typeface="Times New Roman"/>
              </a:rPr>
              <a:t>Яркость = свет, отраженный от поверхности</a:t>
            </a:r>
            <a:endParaRPr lang="ru-RU" sz="1400" dirty="0">
              <a:ea typeface="Calibri"/>
              <a:cs typeface="Times New Roman"/>
            </a:endParaRPr>
          </a:p>
          <a:p>
            <a:pPr lvl="0" indent="719138" algn="just">
              <a:spcAft>
                <a:spcPts val="0"/>
              </a:spcAft>
              <a:tabLst>
                <a:tab pos="457200" algn="l"/>
              </a:tabLst>
            </a:pPr>
            <a:r>
              <a:rPr lang="ru-RU" dirty="0">
                <a:latin typeface="Times New Roman"/>
                <a:ea typeface="Calibri"/>
                <a:cs typeface="Times New Roman"/>
              </a:rPr>
              <a:t>Освещенность = свет, направляющийся к поверхности</a:t>
            </a:r>
            <a:endParaRPr lang="ru-RU" sz="1400" dirty="0">
              <a:ea typeface="Calibri"/>
              <a:cs typeface="Times New Roman"/>
            </a:endParaRPr>
          </a:p>
          <a:p>
            <a:pPr indent="719138" algn="just">
              <a:spcAft>
                <a:spcPts val="0"/>
              </a:spcAft>
            </a:pPr>
            <a:r>
              <a:rPr lang="ru-RU" dirty="0">
                <a:latin typeface="Times New Roman"/>
                <a:ea typeface="Calibri"/>
                <a:cs typeface="Times New Roman"/>
              </a:rPr>
              <a:t>Под яркостью могут подразумеваться два понятия: физическое свойство света, описанное выше, и субъективное понятие о том, насколько ярким кажется освещенный объект или источник света. Каждый человек воспринимает яркость по-разному, в зависимости от ряда факторов, таких как индивидуальные особенности зрения. Яркость окружающих предметов и среды также влияет на то, насколько ярким кажется источник света или предмет, отражающий свет. Поэтому в описании источников света используют понятие о яркости обозначающее не субъективную а физическую величину. Эта величина используется в оценке яркости дисплеев, например экранов телевизоров или цифровых часов. Яркость также важна для нашего восприятия произведений искусства и окружающего нас мира.</a:t>
            </a:r>
            <a:endParaRPr lang="ru-RU" sz="1400" dirty="0">
              <a:ea typeface="Calibri"/>
              <a:cs typeface="Times New Roman"/>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952471"/>
            <a:ext cx="8208912"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2555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856984" cy="4431341"/>
          </a:xfrm>
          <a:prstGeom prst="rect">
            <a:avLst/>
          </a:prstGeom>
        </p:spPr>
        <p:txBody>
          <a:bodyPr wrap="square">
            <a:spAutoFit/>
          </a:bodyPr>
          <a:lstStyle/>
          <a:p>
            <a:pPr indent="719138" algn="just">
              <a:lnSpc>
                <a:spcPct val="150000"/>
              </a:lnSpc>
              <a:spcAft>
                <a:spcPts val="0"/>
              </a:spcAft>
            </a:pPr>
            <a:r>
              <a:rPr lang="ru-RU" sz="1900" dirty="0">
                <a:latin typeface="Times New Roman"/>
                <a:ea typeface="Calibri"/>
                <a:cs typeface="Times New Roman"/>
              </a:rPr>
              <a:t>Фоторецепторы глаза, палочки и колбочки, наиболее чувствительны к свету с длиной волны в 550 нанометров (зеленый свет). Чувствительность понижается с увеличением или уменьшением длины волны. Благодаря этой чувствительности зеленый, и цвета, находящиеся рядом с ним в спектре (желтый и оранжевый), кажутся нам наиболее яркими. То есть, яркость — это свойство света выглядеть ярким или тусклым, в зависимости от того, как мозг обрабатывает информацию о длине </a:t>
            </a:r>
            <a:r>
              <a:rPr lang="ru-RU" sz="1900" dirty="0" smtClean="0">
                <a:latin typeface="Times New Roman"/>
                <a:ea typeface="Calibri"/>
                <a:cs typeface="Times New Roman"/>
              </a:rPr>
              <a:t>волны.</a:t>
            </a:r>
          </a:p>
          <a:p>
            <a:pPr indent="719138" algn="just">
              <a:lnSpc>
                <a:spcPct val="150000"/>
              </a:lnSpc>
              <a:spcAft>
                <a:spcPts val="0"/>
              </a:spcAft>
            </a:pPr>
            <a:r>
              <a:rPr lang="ru-RU" sz="1900" dirty="0" smtClean="0">
                <a:latin typeface="Times New Roman"/>
                <a:ea typeface="Calibri"/>
                <a:cs typeface="Times New Roman"/>
              </a:rPr>
              <a:t>Для </a:t>
            </a:r>
            <a:r>
              <a:rPr lang="ru-RU" sz="1900" dirty="0">
                <a:latin typeface="Times New Roman"/>
                <a:ea typeface="Calibri"/>
                <a:cs typeface="Times New Roman"/>
              </a:rPr>
              <a:t>человеческого глаза комфортное значение устанавливается в пределах 150−200 кандел на квадратный метр. Санитарными правилами и нормами установлено ограничение яркости экрана при работе в 200 кд/м2.</a:t>
            </a:r>
            <a:endParaRPr lang="ru-RU" sz="1900" dirty="0">
              <a:ea typeface="Calibri"/>
              <a:cs typeface="Times New Roman"/>
            </a:endParaRPr>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92" y="4437112"/>
            <a:ext cx="8208912" cy="220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7018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541" y="0"/>
            <a:ext cx="8928992" cy="2862322"/>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Качественные показатели</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д</a:t>
            </a:r>
            <a:r>
              <a:rPr lang="ru-RU" dirty="0">
                <a:latin typeface="Times New Roman"/>
                <a:ea typeface="Calibri"/>
                <a:cs typeface="Times New Roman"/>
              </a:rPr>
              <a:t>ля оценки условий зрительной работы существуют такие характеристики фон, контраст объекта с фоном, видимость, коэффициент пульсации,  показатель </a:t>
            </a:r>
            <a:r>
              <a:rPr lang="ru-RU" dirty="0" err="1">
                <a:latin typeface="Times New Roman"/>
                <a:ea typeface="Calibri"/>
                <a:cs typeface="Times New Roman"/>
              </a:rPr>
              <a:t>ослепленности</a:t>
            </a:r>
            <a:r>
              <a:rPr lang="ru-RU" dirty="0">
                <a:latin typeface="Times New Roman"/>
                <a:ea typeface="Calibri"/>
                <a:cs typeface="Times New Roman"/>
              </a:rPr>
              <a:t>,  спектральный состав света.</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Фон </a:t>
            </a:r>
            <a:r>
              <a:rPr lang="ru-RU" dirty="0">
                <a:latin typeface="Times New Roman"/>
                <a:ea typeface="Calibri"/>
                <a:cs typeface="Times New Roman"/>
              </a:rPr>
              <a:t>- это поверхность, прилегающая непосредственно к объекту различения, на которой он рассматривается. Фон считается светлым - при коэффициенте отражения поверхности более 0,4, средним - от 0,4 до 0,2 и темным - менее 0,2.</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Контраст объекта с фоном</a:t>
            </a:r>
            <a:r>
              <a:rPr lang="ru-RU" i="1" dirty="0">
                <a:latin typeface="Times New Roman"/>
                <a:ea typeface="Calibri"/>
                <a:cs typeface="Times New Roman"/>
              </a:rPr>
              <a:t> </a:t>
            </a:r>
            <a:r>
              <a:rPr lang="ru-RU" dirty="0">
                <a:latin typeface="Times New Roman"/>
                <a:ea typeface="Calibri"/>
                <a:cs typeface="Times New Roman"/>
              </a:rPr>
              <a:t>определяется как </a:t>
            </a:r>
            <a:r>
              <a:rPr lang="ru-RU" dirty="0" err="1">
                <a:latin typeface="Times New Roman"/>
                <a:ea typeface="Calibri"/>
                <a:cs typeface="Times New Roman"/>
              </a:rPr>
              <a:t>фотометрически</a:t>
            </a:r>
            <a:r>
              <a:rPr lang="ru-RU" dirty="0">
                <a:latin typeface="Times New Roman"/>
                <a:ea typeface="Calibri"/>
                <a:cs typeface="Times New Roman"/>
              </a:rPr>
              <a:t> измеряемая разность яркости двух зон. В практике предприятия это соотношение яркости рассматриваемого объекта различения (трещина, раковина, пятно и т. п.) и фона.</a:t>
            </a:r>
            <a:endParaRPr lang="ru-RU" sz="1400" dirty="0">
              <a:ea typeface="Calibri"/>
              <a:cs typeface="Times New Roman"/>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1906"/>
          <a:stretch/>
        </p:blipFill>
        <p:spPr bwMode="auto">
          <a:xfrm>
            <a:off x="251520" y="2825937"/>
            <a:ext cx="8712968" cy="4016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0549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5622"/>
            <a:ext cx="8856984" cy="1338828"/>
          </a:xfrm>
          <a:prstGeom prst="rect">
            <a:avLst/>
          </a:prstGeom>
        </p:spPr>
        <p:txBody>
          <a:bodyPr wrap="square">
            <a:spAutoFit/>
          </a:bodyPr>
          <a:lstStyle/>
          <a:p>
            <a:pPr indent="719138" algn="just">
              <a:lnSpc>
                <a:spcPct val="150000"/>
              </a:lnSpc>
              <a:spcAft>
                <a:spcPts val="0"/>
              </a:spcAft>
            </a:pPr>
            <a:r>
              <a:rPr lang="ru-RU" dirty="0">
                <a:latin typeface="Times New Roman"/>
                <a:ea typeface="Calibri"/>
                <a:cs typeface="Times New Roman"/>
              </a:rPr>
              <a:t>Принято считать контраст объекта различения с фоном: большой - объект и фон резко различаются по яркости; средний - заметно различаются по яркости; малый - мало различаются по яркости.</a:t>
            </a:r>
            <a:endParaRPr lang="ru-RU" sz="1400" dirty="0">
              <a:ea typeface="Calibri"/>
              <a:cs typeface="Times New Roman"/>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44450"/>
            <a:ext cx="8424936" cy="532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512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8868"/>
            <a:ext cx="8712968" cy="2585323"/>
          </a:xfrm>
          <a:prstGeom prst="rect">
            <a:avLst/>
          </a:prstGeom>
        </p:spPr>
        <p:txBody>
          <a:bodyPr wrap="square">
            <a:spAutoFit/>
          </a:bodyPr>
          <a:lstStyle/>
          <a:p>
            <a:pPr indent="719138" algn="just">
              <a:lnSpc>
                <a:spcPct val="150000"/>
              </a:lnSpc>
              <a:spcAft>
                <a:spcPts val="0"/>
              </a:spcAft>
            </a:pPr>
            <a:r>
              <a:rPr lang="ru-RU" b="1" dirty="0">
                <a:latin typeface="Times New Roman"/>
                <a:ea typeface="Calibri"/>
                <a:cs typeface="Times New Roman"/>
              </a:rPr>
              <a:t>Блескость</a:t>
            </a:r>
            <a:r>
              <a:rPr lang="ru-RU" i="1" dirty="0">
                <a:latin typeface="Times New Roman"/>
                <a:ea typeface="Calibri"/>
                <a:cs typeface="Times New Roman"/>
              </a:rPr>
              <a:t> </a:t>
            </a:r>
            <a:r>
              <a:rPr lang="ru-RU" dirty="0">
                <a:latin typeface="Times New Roman"/>
                <a:ea typeface="Calibri"/>
                <a:cs typeface="Times New Roman"/>
              </a:rPr>
              <a:t>различают прямую, возникшую от ярких источников света и частей светильников, попадающих в поле зрения работающих, и отраженную от поверхностей с зеркальным отражением.</a:t>
            </a:r>
            <a:endParaRPr lang="ru-RU" sz="1400" dirty="0">
              <a:ea typeface="Calibri"/>
              <a:cs typeface="Times New Roman"/>
            </a:endParaRPr>
          </a:p>
          <a:p>
            <a:pPr indent="719138" algn="just">
              <a:lnSpc>
                <a:spcPct val="150000"/>
              </a:lnSpc>
              <a:spcAft>
                <a:spcPts val="0"/>
              </a:spcAft>
            </a:pPr>
            <a:r>
              <a:rPr lang="ru-RU" dirty="0">
                <a:latin typeface="Times New Roman"/>
                <a:ea typeface="Calibri"/>
                <a:cs typeface="Times New Roman"/>
              </a:rPr>
              <a:t>Блескость вызывает чрезмерное раздражение, снижает чувствительность и работоспособность глаза. Нарушение зрительных функций глаза называется </a:t>
            </a:r>
            <a:r>
              <a:rPr lang="ru-RU" dirty="0" err="1">
                <a:latin typeface="Times New Roman"/>
                <a:ea typeface="Calibri"/>
                <a:cs typeface="Times New Roman"/>
              </a:rPr>
              <a:t>ослепленностью</a:t>
            </a:r>
            <a:r>
              <a:rPr lang="ru-RU" dirty="0">
                <a:latin typeface="Times New Roman"/>
                <a:ea typeface="Calibri"/>
                <a:cs typeface="Times New Roman"/>
              </a:rPr>
              <a:t>.</a:t>
            </a:r>
            <a:endParaRPr lang="ru-RU" sz="1400" dirty="0">
              <a:ea typeface="Calibri"/>
              <a:cs typeface="Times New Roman"/>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3751"/>
          <a:stretch/>
        </p:blipFill>
        <p:spPr bwMode="auto">
          <a:xfrm>
            <a:off x="251520" y="2614190"/>
            <a:ext cx="8640960" cy="4127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9866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21728" r="-2060"/>
          <a:stretch/>
        </p:blipFill>
        <p:spPr bwMode="auto">
          <a:xfrm>
            <a:off x="251520" y="260648"/>
            <a:ext cx="8892480" cy="6336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933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3139321"/>
          </a:xfrm>
          <a:prstGeom prst="rect">
            <a:avLst/>
          </a:prstGeom>
        </p:spPr>
        <p:txBody>
          <a:bodyPr wrap="square">
            <a:spAutoFit/>
          </a:bodyPr>
          <a:lstStyle/>
          <a:p>
            <a:pPr indent="719138" algn="just">
              <a:spcAft>
                <a:spcPts val="0"/>
              </a:spcAft>
            </a:pPr>
            <a:r>
              <a:rPr lang="ru-RU" dirty="0" smtClean="0">
                <a:effectLst/>
                <a:latin typeface="Times New Roman"/>
                <a:ea typeface="Calibri"/>
                <a:cs typeface="Times New Roman"/>
              </a:rPr>
              <a:t>Большое количество информации, получаемой человеком из внешнего мира, поступает через зрительный канал.</a:t>
            </a:r>
            <a:endParaRPr lang="ru-RU" sz="1400" dirty="0">
              <a:ea typeface="Calibri"/>
              <a:cs typeface="Times New Roman"/>
            </a:endParaRPr>
          </a:p>
          <a:p>
            <a:pPr indent="719138" algn="just">
              <a:spcAft>
                <a:spcPts val="0"/>
              </a:spcAft>
            </a:pPr>
            <a:r>
              <a:rPr lang="ru-RU" dirty="0" smtClean="0">
                <a:effectLst/>
                <a:latin typeface="Times New Roman"/>
                <a:ea typeface="Calibri"/>
                <a:cs typeface="Times New Roman"/>
              </a:rPr>
              <a:t>Качество получаемой информации, получаемой посредством зрения, во многом зависит от освещения. </a:t>
            </a:r>
            <a:endParaRPr lang="ru-RU" sz="1400" dirty="0">
              <a:ea typeface="Calibri"/>
              <a:cs typeface="Times New Roman"/>
            </a:endParaRPr>
          </a:p>
          <a:p>
            <a:pPr indent="719138" algn="just">
              <a:spcAft>
                <a:spcPts val="0"/>
              </a:spcAft>
            </a:pPr>
            <a:r>
              <a:rPr lang="ru-RU" dirty="0" smtClean="0">
                <a:effectLst/>
                <a:latin typeface="Times New Roman"/>
                <a:ea typeface="Calibri"/>
                <a:cs typeface="Times New Roman"/>
              </a:rPr>
              <a:t>Неудовлетворительное освещение может исказить информацию; кроме того, оно утомляет не только зрение, но вызывает утомление организма в целом. Неправильное освещение может также являться причиной травматизма: плохо освещенные опасные зоны, слепящие лампы и блики от них, резкие тени ухудшают или вызывают полную потерю ориентации работающих.</a:t>
            </a:r>
            <a:endParaRPr lang="ru-RU" sz="1400" dirty="0">
              <a:ea typeface="Calibri"/>
              <a:cs typeface="Times New Roman"/>
            </a:endParaRPr>
          </a:p>
          <a:p>
            <a:pPr indent="719138" algn="just">
              <a:spcAft>
                <a:spcPts val="0"/>
              </a:spcAft>
            </a:pPr>
            <a:r>
              <a:rPr lang="ru-RU" dirty="0" smtClean="0">
                <a:effectLst/>
                <a:latin typeface="Times New Roman"/>
                <a:ea typeface="Calibri"/>
                <a:cs typeface="Times New Roman"/>
              </a:rPr>
              <a:t> Кроме того, при неудовлетворительном освещении снижается производительность труда и увеличивается брак в работе.</a:t>
            </a:r>
            <a:endParaRPr lang="ru-RU" sz="1400" dirty="0">
              <a:ea typeface="Calibri"/>
              <a:cs typeface="Times New Roman"/>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139321"/>
            <a:ext cx="8208911" cy="370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071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9256" y="6023"/>
            <a:ext cx="8856984" cy="6817251"/>
          </a:xfrm>
          <a:prstGeom prst="rect">
            <a:avLst/>
          </a:prstGeom>
        </p:spPr>
        <p:txBody>
          <a:bodyPr wrap="square">
            <a:spAutoFit/>
          </a:bodyPr>
          <a:lstStyle/>
          <a:p>
            <a:pPr indent="450215" algn="ctr">
              <a:spcAft>
                <a:spcPts val="0"/>
              </a:spcAft>
            </a:pPr>
            <a:r>
              <a:rPr lang="ru-RU" sz="1900" b="1" dirty="0">
                <a:latin typeface="Times New Roman"/>
                <a:ea typeface="Calibri"/>
                <a:cs typeface="Times New Roman"/>
              </a:rPr>
              <a:t>Спектр света и индекс цветопередачи</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     Видимый нами свет представляет собой электромагнитную волну. Источники света (лампы) излучают не весь спектр видимого света, а лишь некоторую его часть. Причем в спектре источников электрического освещения могут присутствовать значительные всплески и провалы, и даже отдельные спектральные линии. Это приводит к тому, что в условиях искусственного освещения происходит искажение восприятия цветов и их оттенков. Например, если в спектре излучения лампы отсутствуют световые волны, соответствующие красному цвету, то при рассмотрении предметов красного цвета мы увидим их неестественно темными.</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Для количественной оценки источников света по обеспечению естественности и точности восприятия цветов и их оттенков введен показатель индекс цветопередачи </a:t>
            </a:r>
            <a:r>
              <a:rPr lang="ru-RU" sz="1900" dirty="0" err="1">
                <a:latin typeface="Times New Roman"/>
                <a:ea typeface="Calibri"/>
                <a:cs typeface="Times New Roman"/>
              </a:rPr>
              <a:t>Ra</a:t>
            </a:r>
            <a:r>
              <a:rPr lang="ru-RU" sz="1900" dirty="0">
                <a:latin typeface="Times New Roman"/>
                <a:ea typeface="Calibri"/>
                <a:cs typeface="Times New Roman"/>
              </a:rPr>
              <a:t>, который может принимать значения от 0 до 100. Лучшие по цветопередаче источники света на сегодняшний день – лампы накаливания (включая галогенные лампы - усовершенствованные варианты ламп накаливания). Их показатель </a:t>
            </a:r>
            <a:r>
              <a:rPr lang="ru-RU" sz="1900" dirty="0" err="1">
                <a:latin typeface="Times New Roman"/>
                <a:ea typeface="Calibri"/>
                <a:cs typeface="Times New Roman"/>
              </a:rPr>
              <a:t>Ra</a:t>
            </a:r>
            <a:r>
              <a:rPr lang="ru-RU" sz="1900" dirty="0">
                <a:latin typeface="Times New Roman"/>
                <a:ea typeface="Calibri"/>
                <a:cs typeface="Times New Roman"/>
              </a:rPr>
              <a:t> принимают равным 100. Индекс цветопередачи лучших светильников с люминесцентными лампами достигает значения 90 (отдельные экземпляры могут иметь </a:t>
            </a:r>
            <a:r>
              <a:rPr lang="ru-RU" sz="1900" dirty="0" err="1">
                <a:latin typeface="Times New Roman"/>
                <a:ea typeface="Calibri"/>
                <a:cs typeface="Times New Roman"/>
              </a:rPr>
              <a:t>Ra</a:t>
            </a:r>
            <a:r>
              <a:rPr lang="ru-RU" sz="1900" dirty="0">
                <a:latin typeface="Times New Roman"/>
                <a:ea typeface="Calibri"/>
                <a:cs typeface="Times New Roman"/>
              </a:rPr>
              <a:t>=95)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Индекс цветопередачи в некоторых случаях не играет особой роли, например, если мы читаем книгу. Но, если важным является правильное различение цветов и их оттенков, то индекс цветопередачи выходит на первый план. Для достижения высокого качества искусственного освещения индекс цветопередачи должен быть не менее 90.</a:t>
            </a:r>
            <a:endParaRPr lang="ru-RU" sz="1900" dirty="0">
              <a:ea typeface="Calibri"/>
              <a:cs typeface="Times New Roman"/>
            </a:endParaRPr>
          </a:p>
        </p:txBody>
      </p:sp>
    </p:spTree>
    <p:extLst>
      <p:ext uri="{BB962C8B-B14F-4D97-AF65-F5344CB8AC3E}">
        <p14:creationId xmlns:p14="http://schemas.microsoft.com/office/powerpoint/2010/main" val="307490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511" b="3946"/>
          <a:stretch/>
        </p:blipFill>
        <p:spPr bwMode="auto">
          <a:xfrm>
            <a:off x="107504" y="20347"/>
            <a:ext cx="8928992" cy="3696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711446"/>
            <a:ext cx="8928991" cy="3146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542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6304" y="0"/>
            <a:ext cx="8928992" cy="6817251"/>
          </a:xfrm>
          <a:prstGeom prst="rect">
            <a:avLst/>
          </a:prstGeom>
        </p:spPr>
        <p:txBody>
          <a:bodyPr wrap="square">
            <a:spAutoFit/>
          </a:bodyPr>
          <a:lstStyle/>
          <a:p>
            <a:pPr indent="719138" algn="ctr">
              <a:spcAft>
                <a:spcPts val="0"/>
              </a:spcAft>
            </a:pPr>
            <a:r>
              <a:rPr lang="ru-RU" sz="1900" b="1" dirty="0">
                <a:latin typeface="Times New Roman"/>
                <a:ea typeface="Calibri"/>
                <a:cs typeface="Times New Roman"/>
              </a:rPr>
              <a:t>Цветовая температура</a:t>
            </a:r>
            <a:endParaRPr lang="ru-RU" sz="1900" dirty="0">
              <a:ea typeface="Calibri"/>
              <a:cs typeface="Times New Roman"/>
            </a:endParaRPr>
          </a:p>
          <a:p>
            <a:pPr indent="719138" algn="just">
              <a:spcAft>
                <a:spcPts val="0"/>
              </a:spcAft>
            </a:pPr>
            <a:r>
              <a:rPr lang="ru-RU" sz="1900" dirty="0">
                <a:latin typeface="Times New Roman"/>
                <a:ea typeface="Calibri"/>
                <a:cs typeface="Times New Roman"/>
              </a:rPr>
              <a:t>У каждого источника света имеется область спектра, в которой сосредоточена основная доля излучения. Для оценки распределения излучения по спектру введен показатель цветовая температура </a:t>
            </a:r>
            <a:r>
              <a:rPr lang="ru-RU" sz="1900" dirty="0" err="1">
                <a:latin typeface="Times New Roman"/>
                <a:ea typeface="Calibri"/>
                <a:cs typeface="Times New Roman"/>
              </a:rPr>
              <a:t>Тц</a:t>
            </a:r>
            <a:r>
              <a:rPr lang="ru-RU" sz="1900" dirty="0">
                <a:latin typeface="Times New Roman"/>
                <a:ea typeface="Calibri"/>
                <a:cs typeface="Times New Roman"/>
              </a:rPr>
              <a:t>. Цветовую температуру измеряют в градусах Кельвина (отсчет градусов по Кельвину осуществляют от точки абсолютного нуля, что соответствует температуре минус 273 градуса по Цельсию).</a:t>
            </a:r>
            <a:endParaRPr lang="ru-RU" sz="1900" dirty="0">
              <a:ea typeface="Calibri"/>
              <a:cs typeface="Times New Roman"/>
            </a:endParaRPr>
          </a:p>
          <a:p>
            <a:pPr indent="719138" algn="just">
              <a:spcAft>
                <a:spcPts val="0"/>
              </a:spcAft>
            </a:pPr>
            <a:r>
              <a:rPr lang="ru-RU" sz="1900" dirty="0">
                <a:latin typeface="Times New Roman"/>
                <a:ea typeface="Calibri"/>
                <a:cs typeface="Times New Roman"/>
              </a:rPr>
              <a:t>Если нагревать любое тело, то начиная от некоторой температуры, оно начинает излучать видимый свет. Для оценки цветовой температуры источника электрического освещения используют нагрев абсолютно черного тела (некоторой физической модели, имеющей свойство поглощать все падающие на него лучи без отражения). </a:t>
            </a:r>
            <a:r>
              <a:rPr lang="ru-RU" sz="1900" dirty="0" smtClean="0">
                <a:latin typeface="Times New Roman"/>
                <a:ea typeface="Calibri"/>
                <a:cs typeface="Times New Roman"/>
              </a:rPr>
              <a:t>Цветовая </a:t>
            </a:r>
            <a:r>
              <a:rPr lang="ru-RU" sz="1900" dirty="0">
                <a:latin typeface="Times New Roman"/>
                <a:ea typeface="Calibri"/>
                <a:cs typeface="Times New Roman"/>
              </a:rPr>
              <a:t>температура источника света определяется как температура, до которой необходимо нагреть абсолютно черное тело (АЧТ), что бы спектры излучения АЧТ и исследуемого источника электрического освещения были равны. Это равенство, конечно, является приблизительным.</a:t>
            </a:r>
            <a:endParaRPr lang="ru-RU" sz="1900" dirty="0">
              <a:ea typeface="Calibri"/>
              <a:cs typeface="Times New Roman"/>
            </a:endParaRPr>
          </a:p>
          <a:p>
            <a:pPr indent="719138" algn="just">
              <a:spcAft>
                <a:spcPts val="0"/>
              </a:spcAft>
            </a:pPr>
            <a:r>
              <a:rPr lang="ru-RU" sz="1900" dirty="0">
                <a:latin typeface="Times New Roman"/>
                <a:ea typeface="Calibri"/>
                <a:cs typeface="Times New Roman"/>
              </a:rPr>
              <a:t>Лампы накаливания в зависимости от их мощности могут иметь </a:t>
            </a:r>
            <a:r>
              <a:rPr lang="ru-RU" sz="1900" dirty="0" err="1">
                <a:latin typeface="Times New Roman"/>
                <a:ea typeface="Calibri"/>
                <a:cs typeface="Times New Roman"/>
              </a:rPr>
              <a:t>Тц</a:t>
            </a:r>
            <a:r>
              <a:rPr lang="ru-RU" sz="1900" dirty="0">
                <a:latin typeface="Times New Roman"/>
                <a:ea typeface="Calibri"/>
                <a:cs typeface="Times New Roman"/>
              </a:rPr>
              <a:t> в пределах 2200 – 3000 К (чем мощнее лампа, тем выше цветовая температура. Люминесцентные лампы в зависимости от типа люминофора могут иметь </a:t>
            </a:r>
            <a:r>
              <a:rPr lang="ru-RU" sz="1900" dirty="0" err="1">
                <a:latin typeface="Times New Roman"/>
                <a:ea typeface="Calibri"/>
                <a:cs typeface="Times New Roman"/>
              </a:rPr>
              <a:t>Тц</a:t>
            </a:r>
            <a:r>
              <a:rPr lang="ru-RU" sz="1900" dirty="0">
                <a:latin typeface="Times New Roman"/>
                <a:ea typeface="Calibri"/>
                <a:cs typeface="Times New Roman"/>
              </a:rPr>
              <a:t> порядка 2700 – 6500 К. </a:t>
            </a:r>
            <a:r>
              <a:rPr lang="ru-RU" sz="1900" dirty="0" err="1">
                <a:latin typeface="Times New Roman"/>
                <a:ea typeface="Calibri"/>
                <a:cs typeface="Times New Roman"/>
              </a:rPr>
              <a:t>Тц</a:t>
            </a:r>
            <a:r>
              <a:rPr lang="ru-RU" sz="1900" dirty="0">
                <a:latin typeface="Times New Roman"/>
                <a:ea typeface="Calibri"/>
                <a:cs typeface="Times New Roman"/>
              </a:rPr>
              <a:t> светодиодных источников света в зависимости от технологии изготовления светодиода может находиться в пределах 1800 – 10000 К.</a:t>
            </a:r>
            <a:endParaRPr lang="ru-RU" sz="1900" dirty="0">
              <a:ea typeface="Calibri"/>
              <a:cs typeface="Times New Roman"/>
            </a:endParaRPr>
          </a:p>
          <a:p>
            <a:pPr indent="719138" algn="just">
              <a:spcAft>
                <a:spcPts val="0"/>
              </a:spcAft>
            </a:pPr>
            <a:r>
              <a:rPr lang="ru-RU" sz="1900" dirty="0">
                <a:latin typeface="Times New Roman"/>
                <a:ea typeface="Calibri"/>
                <a:cs typeface="Times New Roman"/>
              </a:rPr>
              <a:t>Лампы с </a:t>
            </a:r>
            <a:r>
              <a:rPr lang="ru-RU" sz="1900" dirty="0" err="1">
                <a:latin typeface="Times New Roman"/>
                <a:ea typeface="Calibri"/>
                <a:cs typeface="Times New Roman"/>
              </a:rPr>
              <a:t>Тц</a:t>
            </a:r>
            <a:r>
              <a:rPr lang="ru-RU" sz="1900" dirty="0">
                <a:latin typeface="Times New Roman"/>
                <a:ea typeface="Calibri"/>
                <a:cs typeface="Times New Roman"/>
              </a:rPr>
              <a:t> менее 3000 К часто называют теплыми источниками света; с </a:t>
            </a:r>
            <a:r>
              <a:rPr lang="ru-RU" sz="1900" dirty="0" err="1">
                <a:latin typeface="Times New Roman"/>
                <a:ea typeface="Calibri"/>
                <a:cs typeface="Times New Roman"/>
              </a:rPr>
              <a:t>Тц</a:t>
            </a:r>
            <a:r>
              <a:rPr lang="ru-RU" sz="1900" dirty="0">
                <a:latin typeface="Times New Roman"/>
                <a:ea typeface="Calibri"/>
                <a:cs typeface="Times New Roman"/>
              </a:rPr>
              <a:t> 3500 -4500 – нейтральными белыми, более 5000 – холодными источниками света. Но это разделение чисто условно и у всех производителей ламп может несколько различаться</a:t>
            </a:r>
            <a:r>
              <a:rPr lang="ru-RU" sz="1900" dirty="0" smtClean="0">
                <a:latin typeface="Times New Roman"/>
                <a:ea typeface="Calibri"/>
                <a:cs typeface="Times New Roman"/>
              </a:rPr>
              <a:t>.</a:t>
            </a:r>
            <a:endParaRPr lang="ru-RU" sz="1900" dirty="0">
              <a:ea typeface="Calibri"/>
              <a:cs typeface="Times New Roman"/>
            </a:endParaRPr>
          </a:p>
        </p:txBody>
      </p:sp>
    </p:spTree>
    <p:extLst>
      <p:ext uri="{BB962C8B-B14F-4D97-AF65-F5344CB8AC3E}">
        <p14:creationId xmlns:p14="http://schemas.microsoft.com/office/powerpoint/2010/main" val="11985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463724"/>
            <a:ext cx="8928992" cy="3139321"/>
          </a:xfrm>
          <a:prstGeom prst="rect">
            <a:avLst/>
          </a:prstGeom>
        </p:spPr>
        <p:txBody>
          <a:bodyPr wrap="square">
            <a:spAutoFit/>
          </a:bodyPr>
          <a:lstStyle/>
          <a:p>
            <a:pPr indent="449580" algn="just">
              <a:spcAft>
                <a:spcPts val="0"/>
              </a:spcAft>
            </a:pPr>
            <a:r>
              <a:rPr lang="ru-RU" dirty="0">
                <a:latin typeface="Times New Roman"/>
                <a:ea typeface="Calibri"/>
                <a:cs typeface="Times New Roman"/>
              </a:rPr>
              <a:t>Например, если для освещения офиса использовать источники света с </a:t>
            </a:r>
            <a:r>
              <a:rPr lang="ru-RU" dirty="0" err="1">
                <a:latin typeface="Times New Roman"/>
                <a:ea typeface="Calibri"/>
                <a:cs typeface="Times New Roman"/>
              </a:rPr>
              <a:t>Тц</a:t>
            </a:r>
            <a:r>
              <a:rPr lang="ru-RU" dirty="0">
                <a:latin typeface="Times New Roman"/>
                <a:ea typeface="Calibri"/>
                <a:cs typeface="Times New Roman"/>
              </a:rPr>
              <a:t>=2000 – 2500 К, то у большинства сотрудников в зимнее время при коротком световом дне вместо работы будет борьба со сном. А если спальню осветить световыми приборами с </a:t>
            </a:r>
            <a:r>
              <a:rPr lang="ru-RU" dirty="0" err="1">
                <a:latin typeface="Times New Roman"/>
                <a:ea typeface="Calibri"/>
                <a:cs typeface="Times New Roman"/>
              </a:rPr>
              <a:t>Тц</a:t>
            </a:r>
            <a:r>
              <a:rPr lang="ru-RU" dirty="0">
                <a:latin typeface="Times New Roman"/>
                <a:ea typeface="Calibri"/>
                <a:cs typeface="Times New Roman"/>
              </a:rPr>
              <a:t>=5000 – 6000 К, то бессонница практически обеспечена. </a:t>
            </a:r>
            <a:endParaRPr lang="ru-RU" sz="1400" dirty="0">
              <a:ea typeface="Calibri"/>
              <a:cs typeface="Times New Roman"/>
            </a:endParaRPr>
          </a:p>
          <a:p>
            <a:pPr indent="449580" algn="just">
              <a:spcAft>
                <a:spcPts val="0"/>
              </a:spcAft>
            </a:pPr>
            <a:r>
              <a:rPr lang="ru-RU" dirty="0">
                <a:latin typeface="Times New Roman"/>
                <a:ea typeface="Calibri"/>
                <a:cs typeface="Times New Roman"/>
              </a:rPr>
              <a:t>Чем выше цветовая температура источника света, тем большую освещенность помещения требуется обеспечить. При </a:t>
            </a:r>
            <a:r>
              <a:rPr lang="ru-RU" dirty="0" err="1">
                <a:latin typeface="Times New Roman"/>
                <a:ea typeface="Calibri"/>
                <a:cs typeface="Times New Roman"/>
              </a:rPr>
              <a:t>Тц</a:t>
            </a:r>
            <a:r>
              <a:rPr lang="ru-RU" dirty="0">
                <a:latin typeface="Times New Roman"/>
                <a:ea typeface="Calibri"/>
                <a:cs typeface="Times New Roman"/>
              </a:rPr>
              <a:t>=2500 К для комфортного освещения достаточно иметь освещенность 200 </a:t>
            </a:r>
            <a:r>
              <a:rPr lang="ru-RU" dirty="0" err="1">
                <a:latin typeface="Times New Roman"/>
                <a:ea typeface="Calibri"/>
                <a:cs typeface="Times New Roman"/>
              </a:rPr>
              <a:t>лк</a:t>
            </a:r>
            <a:r>
              <a:rPr lang="ru-RU" dirty="0">
                <a:latin typeface="Times New Roman"/>
                <a:ea typeface="Calibri"/>
                <a:cs typeface="Times New Roman"/>
              </a:rPr>
              <a:t>. Но такие параметры световой среды располагают к отдыху. При </a:t>
            </a:r>
            <a:r>
              <a:rPr lang="ru-RU" dirty="0" err="1">
                <a:latin typeface="Times New Roman"/>
                <a:ea typeface="Calibri"/>
                <a:cs typeface="Times New Roman"/>
              </a:rPr>
              <a:t>Тц</a:t>
            </a:r>
            <a:r>
              <a:rPr lang="ru-RU" dirty="0">
                <a:latin typeface="Times New Roman"/>
                <a:ea typeface="Calibri"/>
                <a:cs typeface="Times New Roman"/>
              </a:rPr>
              <a:t>=5000 К для ощущения светового комфорта потребуется освещенность 400 – 500 </a:t>
            </a:r>
            <a:r>
              <a:rPr lang="ru-RU" dirty="0" err="1">
                <a:latin typeface="Times New Roman"/>
                <a:ea typeface="Calibri"/>
                <a:cs typeface="Times New Roman"/>
              </a:rPr>
              <a:t>лк</a:t>
            </a:r>
            <a:r>
              <a:rPr lang="ru-RU" dirty="0">
                <a:latin typeface="Times New Roman"/>
                <a:ea typeface="Calibri"/>
                <a:cs typeface="Times New Roman"/>
              </a:rPr>
              <a:t>. Поэтому цветовая температура используемых ламп является важным параметром при оценке качества искусственного освещения конкретного помещения в зависимости от его предназначения.</a:t>
            </a:r>
            <a:endParaRPr lang="ru-RU" sz="1400" dirty="0">
              <a:ea typeface="Calibri"/>
              <a:cs typeface="Times New Roman"/>
            </a:endParaRPr>
          </a:p>
        </p:txBody>
      </p:sp>
      <p:pic>
        <p:nvPicPr>
          <p:cNvPr id="1536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47590"/>
          <a:stretch/>
        </p:blipFill>
        <p:spPr bwMode="auto">
          <a:xfrm>
            <a:off x="96837" y="116631"/>
            <a:ext cx="8928992" cy="3336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603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715"/>
            <a:ext cx="8784975" cy="679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7634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794080"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01008"/>
            <a:ext cx="8794080" cy="3356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706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8656" y="4547"/>
            <a:ext cx="8928992" cy="6817251"/>
          </a:xfrm>
          <a:prstGeom prst="rect">
            <a:avLst/>
          </a:prstGeom>
        </p:spPr>
        <p:txBody>
          <a:bodyPr wrap="square">
            <a:spAutoFit/>
          </a:bodyPr>
          <a:lstStyle/>
          <a:p>
            <a:pPr indent="450215" algn="ctr">
              <a:spcAft>
                <a:spcPts val="0"/>
              </a:spcAft>
            </a:pPr>
            <a:r>
              <a:rPr lang="ru-RU" sz="1900" b="1" dirty="0">
                <a:latin typeface="Times New Roman"/>
                <a:ea typeface="Calibri"/>
                <a:cs typeface="Times New Roman"/>
              </a:rPr>
              <a:t>Коэффициент пульсации</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Пульсации светового потока возникают при питании источников света переменным или импульсным током. Человек зрительно различает пульсации светового потока с частотой, меньшей критической частоты слияния мельканий, лежащей в диапазоне от 35 до 60 Гц в зависимости от области сетчатки глаза, воспринимающей излучение: для </a:t>
            </a:r>
            <a:r>
              <a:rPr lang="ru-RU" sz="1900" dirty="0" err="1">
                <a:latin typeface="Times New Roman"/>
                <a:ea typeface="Calibri"/>
                <a:cs typeface="Times New Roman"/>
              </a:rPr>
              <a:t>фовеальной</a:t>
            </a:r>
            <a:r>
              <a:rPr lang="ru-RU" sz="1900" dirty="0">
                <a:latin typeface="Times New Roman"/>
                <a:ea typeface="Calibri"/>
                <a:cs typeface="Times New Roman"/>
              </a:rPr>
              <a:t> области КЧСМ составляет 40…55 Гц, для </a:t>
            </a:r>
            <a:r>
              <a:rPr lang="ru-RU" sz="1900" dirty="0" err="1">
                <a:latin typeface="Times New Roman"/>
                <a:ea typeface="Calibri"/>
                <a:cs typeface="Times New Roman"/>
              </a:rPr>
              <a:t>парафовеальной</a:t>
            </a:r>
            <a:r>
              <a:rPr lang="ru-RU" sz="1900" dirty="0">
                <a:latin typeface="Times New Roman"/>
                <a:ea typeface="Calibri"/>
                <a:cs typeface="Times New Roman"/>
              </a:rPr>
              <a:t> она возрастает до 55…60 Гц, на крайней периферии снижается до 35…40 Гц. Таким образом, пульсации светового потока сильнее заметны периферическим </a:t>
            </a:r>
            <a:r>
              <a:rPr lang="ru-RU" sz="1900" dirty="0" smtClean="0">
                <a:latin typeface="Times New Roman"/>
                <a:ea typeface="Calibri"/>
                <a:cs typeface="Times New Roman"/>
              </a:rPr>
              <a:t>зрением. Научные </a:t>
            </a:r>
            <a:r>
              <a:rPr lang="ru-RU" sz="1900" dirty="0">
                <a:latin typeface="Times New Roman"/>
                <a:ea typeface="Calibri"/>
                <a:cs typeface="Times New Roman"/>
              </a:rPr>
              <a:t>исследования доказали, что мерцание источника света с частотой более 300 Гц не влияет на человека и не оказывает на него вредное воздействие. Частоты до 100 Гц фиксируются глазом, а пульсации в промежутке от 100 до 300 Гц, хоть и не ощущаются визуально, но воздействуют на зрительный нерв и мозг человека. </a:t>
            </a:r>
            <a:endParaRPr lang="ru-RU" sz="1900" dirty="0">
              <a:ea typeface="Calibri"/>
              <a:cs typeface="Times New Roman"/>
            </a:endParaRPr>
          </a:p>
          <a:p>
            <a:pPr indent="450215" algn="just">
              <a:spcAft>
                <a:spcPts val="0"/>
              </a:spcAft>
            </a:pPr>
            <a:r>
              <a:rPr lang="ru-RU" sz="1900" dirty="0">
                <a:latin typeface="Times New Roman"/>
                <a:ea typeface="Calibri"/>
                <a:cs typeface="Times New Roman"/>
              </a:rPr>
              <a:t>Видимые глазом пульсации вызывают явное раздражение, но также отрицательное влияние на зрительную работоспособность и нервную систему оказывают неразличимые органом зрения пульсации светового потока, имеющие частоту до 300 Гц. К наиболее опасным последствиям высоких пульсаций светового потока относится возникновение стробоскопического эффекта – иллюзии неподвижности или замедленного движения вращающихся объектов, что может привести к производственным травмам. Повышенная зрительная утомляемость и опасность травматизма диктуют необходимость нормировать коэффициент пульсации светового потока, который в итоге и влияет на коэффициент пульсации освещенности на объекте </a:t>
            </a:r>
            <a:r>
              <a:rPr lang="ru-RU" sz="1900" dirty="0" err="1">
                <a:latin typeface="Times New Roman"/>
                <a:ea typeface="Calibri"/>
                <a:cs typeface="Times New Roman"/>
              </a:rPr>
              <a:t>К</a:t>
            </a:r>
            <a:r>
              <a:rPr lang="ru-RU" sz="1900" baseline="-25000" dirty="0" err="1">
                <a:latin typeface="Times New Roman"/>
                <a:ea typeface="Calibri"/>
                <a:cs typeface="Times New Roman"/>
              </a:rPr>
              <a:t>п</a:t>
            </a:r>
            <a:r>
              <a:rPr lang="ru-RU" sz="1900" dirty="0">
                <a:latin typeface="Times New Roman"/>
                <a:ea typeface="Calibri"/>
                <a:cs typeface="Times New Roman"/>
              </a:rPr>
              <a:t>​.</a:t>
            </a:r>
            <a:endParaRPr lang="ru-RU" sz="1900" dirty="0">
              <a:ea typeface="Calibri"/>
              <a:cs typeface="Times New Roman"/>
            </a:endParaRPr>
          </a:p>
        </p:txBody>
      </p:sp>
    </p:spTree>
    <p:extLst>
      <p:ext uri="{BB962C8B-B14F-4D97-AF65-F5344CB8AC3E}">
        <p14:creationId xmlns:p14="http://schemas.microsoft.com/office/powerpoint/2010/main" val="2628523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77944" cy="6200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322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0623"/>
            <a:ext cx="8712968" cy="4056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077072"/>
            <a:ext cx="8712968" cy="274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4780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0064" y="188640"/>
            <a:ext cx="8784976" cy="6555641"/>
          </a:xfrm>
          <a:prstGeom prst="rect">
            <a:avLst/>
          </a:prstGeom>
        </p:spPr>
        <p:txBody>
          <a:bodyPr wrap="square">
            <a:spAutoFit/>
          </a:bodyPr>
          <a:lstStyle/>
          <a:p>
            <a:pPr indent="719138" algn="just">
              <a:spcAft>
                <a:spcPts val="0"/>
              </a:spcAft>
            </a:pPr>
            <a:r>
              <a:rPr lang="ru-RU" sz="2000" dirty="0">
                <a:latin typeface="Times New Roman"/>
                <a:ea typeface="Calibri"/>
                <a:cs typeface="Times New Roman"/>
              </a:rPr>
              <a:t>При питании источников света переменным током промышленной частоты (50 Гц) частота пульсаций светового потока определяется её удвоенным значением и составляет 100 Гц. Наличие таких пульсаций невозможно определить «на глаз», для их выявления применяются измерительные приборы – </a:t>
            </a:r>
            <a:r>
              <a:rPr lang="ru-RU" sz="2000" dirty="0" err="1">
                <a:latin typeface="Times New Roman"/>
                <a:ea typeface="Calibri"/>
                <a:cs typeface="Times New Roman"/>
              </a:rPr>
              <a:t>пульсметры</a:t>
            </a:r>
            <a:r>
              <a:rPr lang="ru-RU" sz="2000" dirty="0">
                <a:latin typeface="Times New Roman"/>
                <a:ea typeface="Calibri"/>
                <a:cs typeface="Times New Roman"/>
              </a:rPr>
              <a:t>, часто совмещаемые с люксметрами.</a:t>
            </a:r>
            <a:endParaRPr lang="ru-RU" sz="2000" dirty="0">
              <a:ea typeface="Calibri"/>
              <a:cs typeface="Times New Roman"/>
            </a:endParaRPr>
          </a:p>
          <a:p>
            <a:pPr indent="719138" algn="just">
              <a:spcAft>
                <a:spcPts val="0"/>
              </a:spcAft>
            </a:pPr>
            <a:r>
              <a:rPr lang="ru-RU" sz="2000" dirty="0">
                <a:latin typeface="Times New Roman"/>
                <a:ea typeface="Calibri"/>
                <a:cs typeface="Times New Roman"/>
              </a:rPr>
              <a:t>Наиболее распространённый способ снижения </a:t>
            </a:r>
            <a:r>
              <a:rPr lang="ru-RU" sz="2000" dirty="0" err="1">
                <a:latin typeface="Times New Roman"/>
                <a:ea typeface="Calibri"/>
                <a:cs typeface="Times New Roman"/>
              </a:rPr>
              <a:t>К</a:t>
            </a:r>
            <a:r>
              <a:rPr lang="ru-RU" sz="2000" baseline="-25000" dirty="0" err="1">
                <a:latin typeface="Times New Roman"/>
                <a:ea typeface="Calibri"/>
                <a:cs typeface="Times New Roman"/>
              </a:rPr>
              <a:t>п</a:t>
            </a:r>
            <a:r>
              <a:rPr lang="ru-RU" sz="2000" dirty="0">
                <a:latin typeface="Times New Roman"/>
                <a:ea typeface="Calibri"/>
                <a:cs typeface="Times New Roman"/>
              </a:rPr>
              <a:t> в осветительных установках с трёхфазными групповыми линиями – так называемая </a:t>
            </a:r>
            <a:r>
              <a:rPr lang="ru-RU" sz="2000" dirty="0" err="1">
                <a:latin typeface="Times New Roman"/>
                <a:ea typeface="Calibri"/>
                <a:cs typeface="Times New Roman"/>
              </a:rPr>
              <a:t>расфазировка</a:t>
            </a:r>
            <a:r>
              <a:rPr lang="ru-RU" sz="2000" dirty="0">
                <a:latin typeface="Times New Roman"/>
                <a:ea typeface="Calibri"/>
                <a:cs typeface="Times New Roman"/>
              </a:rPr>
              <a:t> – поочерёдное присоединение светильников к разным фазам сети. Максимальное снижение </a:t>
            </a:r>
            <a:r>
              <a:rPr lang="ru-RU" sz="2000" dirty="0" err="1">
                <a:latin typeface="Times New Roman"/>
                <a:ea typeface="Calibri"/>
                <a:cs typeface="Times New Roman"/>
              </a:rPr>
              <a:t>К</a:t>
            </a:r>
            <a:r>
              <a:rPr lang="ru-RU" sz="2000" baseline="-25000" dirty="0" err="1">
                <a:latin typeface="Times New Roman"/>
                <a:ea typeface="Calibri"/>
                <a:cs typeface="Times New Roman"/>
              </a:rPr>
              <a:t>п</a:t>
            </a:r>
            <a:r>
              <a:rPr lang="ru-RU" sz="2000" dirty="0">
                <a:latin typeface="Times New Roman"/>
                <a:ea typeface="Calibri"/>
                <a:cs typeface="Times New Roman"/>
              </a:rPr>
              <a:t> достигается при установке в одной точке двух или трёх светильников, питаемых от разных фаз.</a:t>
            </a:r>
            <a:endParaRPr lang="ru-RU" sz="2000" dirty="0">
              <a:ea typeface="Calibri"/>
              <a:cs typeface="Times New Roman"/>
            </a:endParaRPr>
          </a:p>
          <a:p>
            <a:pPr indent="719138" algn="just">
              <a:spcAft>
                <a:spcPts val="0"/>
              </a:spcAft>
            </a:pPr>
            <a:r>
              <a:rPr lang="ru-RU" sz="2000" dirty="0">
                <a:latin typeface="Times New Roman"/>
                <a:ea typeface="Calibri"/>
                <a:cs typeface="Times New Roman"/>
              </a:rPr>
              <a:t>Для достижения приемлемых величин пульсаций освещенности светильники с люминесцентными лампами следует использовать с электронными пускорегулирующими аппаратами (ЭПРА). В больших производственных помещениях до сих пор часто используют люминесцентные светильники с электромагнитными пускорегулирующими аппаратами (ПРА). Эти осветительные приборы имеют в своем составе стартеры. При использовании таких светильников их обязательно равномерно распределяют между тремя фазами групповой сети питания светильников. Причем если предусматривается включение осветительных приборов частями, то каждая по отдельности включаемая часть светильников также должна быть равномерно распределена по трем фазам.</a:t>
            </a:r>
            <a:endParaRPr lang="ru-RU" sz="2000" dirty="0">
              <a:ea typeface="Calibri"/>
              <a:cs typeface="Times New Roman"/>
            </a:endParaRPr>
          </a:p>
        </p:txBody>
      </p:sp>
    </p:spTree>
    <p:extLst>
      <p:ext uri="{BB962C8B-B14F-4D97-AF65-F5344CB8AC3E}">
        <p14:creationId xmlns:p14="http://schemas.microsoft.com/office/powerpoint/2010/main" val="275182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6817251"/>
          </a:xfrm>
          <a:prstGeom prst="rect">
            <a:avLst/>
          </a:prstGeom>
        </p:spPr>
        <p:txBody>
          <a:bodyPr wrap="square">
            <a:spAutoFit/>
          </a:bodyPr>
          <a:lstStyle/>
          <a:p>
            <a:pPr indent="719138" algn="ctr">
              <a:spcAft>
                <a:spcPts val="0"/>
              </a:spcAft>
            </a:pPr>
            <a:r>
              <a:rPr lang="ru-RU" sz="2300" b="1" dirty="0" smtClean="0">
                <a:effectLst/>
                <a:latin typeface="Times New Roman"/>
                <a:ea typeface="Calibri"/>
                <a:cs typeface="Times New Roman"/>
              </a:rPr>
              <a:t>Действие освещения на человека</a:t>
            </a:r>
            <a:endParaRPr lang="ru-RU" sz="2300" dirty="0">
              <a:ea typeface="Calibri"/>
              <a:cs typeface="Times New Roman"/>
            </a:endParaRPr>
          </a:p>
          <a:p>
            <a:pPr indent="719138" algn="just">
              <a:spcAft>
                <a:spcPts val="0"/>
              </a:spcAft>
            </a:pPr>
            <a:r>
              <a:rPr lang="ru-RU" sz="2300" dirty="0" smtClean="0">
                <a:effectLst/>
                <a:latin typeface="Times New Roman"/>
                <a:ea typeface="Calibri"/>
                <a:cs typeface="Times New Roman"/>
              </a:rPr>
              <a:t>Высокая зрительная работоспособность и производительность труда тесно связаны с рациональным производственным освещением. </a:t>
            </a:r>
            <a:endParaRPr lang="ru-RU" sz="2300" dirty="0">
              <a:ea typeface="Calibri"/>
              <a:cs typeface="Times New Roman"/>
            </a:endParaRPr>
          </a:p>
          <a:p>
            <a:pPr indent="719138" algn="just">
              <a:spcAft>
                <a:spcPts val="0"/>
              </a:spcAft>
            </a:pPr>
            <a:r>
              <a:rPr lang="ru-RU" sz="2300" dirty="0" smtClean="0">
                <a:effectLst/>
                <a:latin typeface="Times New Roman"/>
                <a:ea typeface="Calibri"/>
                <a:cs typeface="Times New Roman"/>
              </a:rPr>
              <a:t>Для зрительного анализатора (ЗА) многообразие окружающего мира представлено различием предметов, объектов, характеризующихся размером, светлотой, контрастом с фоном и удаленностью от глаз. </a:t>
            </a:r>
            <a:endParaRPr lang="ru-RU" sz="2300" dirty="0">
              <a:ea typeface="Calibri"/>
              <a:cs typeface="Times New Roman"/>
            </a:endParaRPr>
          </a:p>
          <a:p>
            <a:pPr indent="719138" algn="just">
              <a:spcAft>
                <a:spcPts val="0"/>
              </a:spcAft>
            </a:pPr>
            <a:r>
              <a:rPr lang="ru-RU" sz="2300" dirty="0" smtClean="0">
                <a:effectLst/>
                <a:latin typeface="Times New Roman"/>
                <a:ea typeface="Calibri"/>
                <a:cs typeface="Times New Roman"/>
              </a:rPr>
              <a:t>Чем меньше размер объекта (до определенного предела) и контраст его с фоном и чем ближе его необходимо рассматривать, тем он труднее воспринимается глазом. Также трудно воспринимать объект большого размера и находящийся далеко, но плохо освещенный.</a:t>
            </a:r>
            <a:endParaRPr lang="ru-RU" sz="2300" dirty="0">
              <a:ea typeface="Calibri"/>
              <a:cs typeface="Times New Roman"/>
            </a:endParaRPr>
          </a:p>
          <a:p>
            <a:pPr indent="719138" algn="just">
              <a:spcAft>
                <a:spcPts val="0"/>
              </a:spcAft>
            </a:pPr>
            <a:r>
              <a:rPr lang="ru-RU" sz="2300" dirty="0" smtClean="0">
                <a:effectLst/>
                <a:latin typeface="Times New Roman"/>
                <a:ea typeface="Calibri"/>
                <a:cs typeface="Times New Roman"/>
              </a:rPr>
              <a:t>Следовательно, для нормальной работы ЗА ему необходимо предъявлять объекты не менее определенного размера и контраста с фоном и при достаточной освещенности.</a:t>
            </a:r>
            <a:endParaRPr lang="ru-RU" sz="2300" dirty="0">
              <a:ea typeface="Calibri"/>
              <a:cs typeface="Times New Roman"/>
            </a:endParaRPr>
          </a:p>
          <a:p>
            <a:pPr indent="719138" algn="just">
              <a:spcAft>
                <a:spcPts val="0"/>
              </a:spcAft>
            </a:pPr>
            <a:r>
              <a:rPr lang="ru-RU" sz="2300" dirty="0" smtClean="0">
                <a:effectLst/>
                <a:latin typeface="Times New Roman"/>
                <a:ea typeface="Calibri"/>
                <a:cs typeface="Times New Roman"/>
              </a:rPr>
              <a:t>Для зрительного анализатора как функциональной системы конечным результатом действия является восприятие окружающего мира, которое возможно только при наличии света.</a:t>
            </a:r>
            <a:endParaRPr lang="ru-RU" sz="2300" dirty="0">
              <a:ea typeface="Calibri"/>
              <a:cs typeface="Times New Roman"/>
            </a:endParaRPr>
          </a:p>
        </p:txBody>
      </p:sp>
    </p:spTree>
    <p:extLst>
      <p:ext uri="{BB962C8B-B14F-4D97-AF65-F5344CB8AC3E}">
        <p14:creationId xmlns:p14="http://schemas.microsoft.com/office/powerpoint/2010/main" val="1601598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25350" y="0"/>
            <a:ext cx="5493300" cy="587148"/>
          </a:xfrm>
          <a:prstGeom prst="rect">
            <a:avLst/>
          </a:prstGeom>
        </p:spPr>
        <p:txBody>
          <a:bodyPr wrap="none">
            <a:spAutoFit/>
          </a:bodyPr>
          <a:lstStyle/>
          <a:p>
            <a:pPr indent="450215" algn="ctr">
              <a:lnSpc>
                <a:spcPct val="150000"/>
              </a:lnSpc>
              <a:spcAft>
                <a:spcPts val="0"/>
              </a:spcAft>
            </a:pPr>
            <a:r>
              <a:rPr lang="ru-RU" sz="2400" b="1" dirty="0">
                <a:latin typeface="Times New Roman"/>
                <a:ea typeface="Calibri"/>
                <a:cs typeface="Times New Roman"/>
              </a:rPr>
              <a:t>Классификация систем освещения</a:t>
            </a:r>
            <a:endParaRPr lang="ru-RU" sz="2400" dirty="0">
              <a:ea typeface="Calibri"/>
              <a:cs typeface="Times New Roman"/>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91125"/>
            <a:ext cx="8568952" cy="609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5373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30691"/>
            <a:ext cx="9144000" cy="6740307"/>
          </a:xfrm>
          <a:prstGeom prst="rect">
            <a:avLst/>
          </a:prstGeom>
        </p:spPr>
        <p:txBody>
          <a:bodyPr wrap="square">
            <a:spAutoFit/>
          </a:bodyPr>
          <a:lstStyle/>
          <a:p>
            <a:pPr indent="450215" algn="just">
              <a:spcAft>
                <a:spcPts val="0"/>
              </a:spcAft>
            </a:pPr>
            <a:r>
              <a:rPr lang="ru-RU" b="1" dirty="0">
                <a:latin typeface="Times New Roman"/>
                <a:ea typeface="Calibri"/>
                <a:cs typeface="Times New Roman"/>
              </a:rPr>
              <a:t>По функциональному назначению</a:t>
            </a:r>
            <a:r>
              <a:rPr lang="ru-RU" dirty="0">
                <a:latin typeface="Times New Roman"/>
                <a:ea typeface="Calibri"/>
                <a:cs typeface="Times New Roman"/>
              </a:rPr>
              <a:t> искусственное освещение подразделяют на следующие виды: </a:t>
            </a:r>
            <a:r>
              <a:rPr lang="ru-RU" b="1" dirty="0">
                <a:latin typeface="Times New Roman"/>
                <a:ea typeface="Calibri"/>
                <a:cs typeface="Times New Roman"/>
              </a:rPr>
              <a:t>рабочее, аварийное, эвакуационное, охранное, дежурное, </a:t>
            </a:r>
            <a:r>
              <a:rPr lang="ru-RU" b="1" dirty="0" err="1">
                <a:latin typeface="Times New Roman"/>
                <a:ea typeface="Calibri"/>
                <a:cs typeface="Times New Roman"/>
              </a:rPr>
              <a:t>эритемное</a:t>
            </a:r>
            <a:r>
              <a:rPr lang="ru-RU" b="1" dirty="0">
                <a:latin typeface="Times New Roman"/>
                <a:ea typeface="Calibri"/>
                <a:cs typeface="Times New Roman"/>
              </a:rPr>
              <a:t>, бактерицидное.</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Рабочее освещение</a:t>
            </a:r>
            <a:r>
              <a:rPr lang="ru-RU" dirty="0">
                <a:latin typeface="Times New Roman"/>
                <a:ea typeface="Calibri"/>
                <a:cs typeface="Times New Roman"/>
              </a:rPr>
              <a:t> обязательно во всех помещениях и на освещаемых территориях для обеспечения нормальной работы и движения транспорта. Оно обеспечивает нормируемое освещение на рабочих местах.</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Аварийное освещение</a:t>
            </a:r>
            <a:r>
              <a:rPr lang="ru-RU" dirty="0">
                <a:latin typeface="Times New Roman"/>
                <a:ea typeface="Calibri"/>
                <a:cs typeface="Times New Roman"/>
              </a:rPr>
              <a:t> устраивают для продолжения работы, когда прекращение работы при выходе из строя рабочего освещения может вызвать взрыв, пожар, отравление людей, нарушение технологического процесса и т.д. Аварийное освещение принимается равным 5 % рабочего освещения, но не менее 2 </a:t>
            </a:r>
            <a:r>
              <a:rPr lang="ru-RU" dirty="0" err="1">
                <a:latin typeface="Times New Roman"/>
                <a:ea typeface="Calibri"/>
                <a:cs typeface="Times New Roman"/>
              </a:rPr>
              <a:t>лк</a:t>
            </a:r>
            <a:r>
              <a:rPr lang="ru-RU" dirty="0">
                <a:latin typeface="Times New Roman"/>
                <a:ea typeface="Calibri"/>
                <a:cs typeface="Times New Roman"/>
              </a:rPr>
              <a:t> внутри зданий и не менее 1 </a:t>
            </a:r>
            <a:r>
              <a:rPr lang="ru-RU" dirty="0" err="1">
                <a:latin typeface="Times New Roman"/>
                <a:ea typeface="Calibri"/>
                <a:cs typeface="Times New Roman"/>
              </a:rPr>
              <a:t>лк</a:t>
            </a:r>
            <a:r>
              <a:rPr lang="ru-RU" dirty="0">
                <a:latin typeface="Times New Roman"/>
                <a:ea typeface="Calibri"/>
                <a:cs typeface="Times New Roman"/>
              </a:rPr>
              <a:t> для территорий предприятий.</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Эвакуационное освещение</a:t>
            </a:r>
            <a:r>
              <a:rPr lang="ru-RU" dirty="0">
                <a:latin typeface="Times New Roman"/>
                <a:ea typeface="Calibri"/>
                <a:cs typeface="Times New Roman"/>
              </a:rPr>
              <a:t> предназначено для эвакуации людей из производственных помещений при авариях и при отключении рабочего освещения; организуется в местах, опасных для прохода людей: на лестничных клетках, вдоль основных проходов производственных помещений, где работает 50 и более человек. Минимальная освещенность на полу основных проходов и на ступеньках должна быть не менее 0,5 </a:t>
            </a:r>
            <a:r>
              <a:rPr lang="ru-RU" dirty="0" err="1">
                <a:latin typeface="Times New Roman"/>
                <a:ea typeface="Calibri"/>
                <a:cs typeface="Times New Roman"/>
              </a:rPr>
              <a:t>лк</a:t>
            </a:r>
            <a:r>
              <a:rPr lang="ru-RU" dirty="0">
                <a:latin typeface="Times New Roman"/>
                <a:ea typeface="Calibri"/>
                <a:cs typeface="Times New Roman"/>
              </a:rPr>
              <a:t>.; эвакуационное освещение: 0,5 </a:t>
            </a:r>
            <a:r>
              <a:rPr lang="ru-RU" dirty="0" err="1">
                <a:latin typeface="Times New Roman"/>
                <a:ea typeface="Calibri"/>
                <a:cs typeface="Times New Roman"/>
              </a:rPr>
              <a:t>лк</a:t>
            </a:r>
            <a:r>
              <a:rPr lang="ru-RU" dirty="0">
                <a:latin typeface="Times New Roman"/>
                <a:ea typeface="Calibri"/>
                <a:cs typeface="Times New Roman"/>
              </a:rPr>
              <a:t> – в помещениях, 0,2 </a:t>
            </a:r>
            <a:r>
              <a:rPr lang="ru-RU" dirty="0" err="1">
                <a:latin typeface="Times New Roman"/>
                <a:ea typeface="Calibri"/>
                <a:cs typeface="Times New Roman"/>
              </a:rPr>
              <a:t>лк</a:t>
            </a:r>
            <a:r>
              <a:rPr lang="ru-RU" dirty="0">
                <a:latin typeface="Times New Roman"/>
                <a:ea typeface="Calibri"/>
                <a:cs typeface="Times New Roman"/>
              </a:rPr>
              <a:t> – на открытых территориях.</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Охранное и дежурное освещение</a:t>
            </a:r>
            <a:r>
              <a:rPr lang="ru-RU" dirty="0">
                <a:latin typeface="Times New Roman"/>
                <a:ea typeface="Calibri"/>
                <a:cs typeface="Times New Roman"/>
              </a:rPr>
              <a:t> должно обеспечивать несение дежурства и охраны в помещениях и на территории в нерабочее время.</a:t>
            </a:r>
            <a:endParaRPr lang="ru-RU" sz="1400" dirty="0">
              <a:ea typeface="Calibri"/>
              <a:cs typeface="Times New Roman"/>
            </a:endParaRPr>
          </a:p>
          <a:p>
            <a:pPr indent="450215" algn="just">
              <a:spcAft>
                <a:spcPts val="0"/>
              </a:spcAft>
            </a:pPr>
            <a:r>
              <a:rPr lang="ru-RU" b="1" dirty="0" err="1">
                <a:latin typeface="Times New Roman"/>
                <a:ea typeface="Calibri"/>
                <a:cs typeface="Times New Roman"/>
              </a:rPr>
              <a:t>Эритемное</a:t>
            </a:r>
            <a:r>
              <a:rPr lang="ru-RU" b="1" dirty="0">
                <a:latin typeface="Times New Roman"/>
                <a:ea typeface="Calibri"/>
                <a:cs typeface="Times New Roman"/>
              </a:rPr>
              <a:t> освещение</a:t>
            </a:r>
            <a:r>
              <a:rPr lang="ru-RU" dirty="0">
                <a:latin typeface="Times New Roman"/>
                <a:ea typeface="Calibri"/>
                <a:cs typeface="Times New Roman"/>
              </a:rPr>
              <a:t> используется для компенсации недостатка солнечного излучения. Оно стимулирует обмен веществ, кровообращение, дыхание и другие функции организма.</a:t>
            </a:r>
            <a:endParaRPr lang="ru-RU" sz="1400" dirty="0">
              <a:ea typeface="Calibri"/>
              <a:cs typeface="Times New Roman"/>
            </a:endParaRPr>
          </a:p>
          <a:p>
            <a:pPr indent="450215" algn="just">
              <a:spcAft>
                <a:spcPts val="0"/>
              </a:spcAft>
            </a:pPr>
            <a:r>
              <a:rPr lang="ru-RU" b="1" dirty="0">
                <a:latin typeface="Times New Roman"/>
                <a:ea typeface="Calibri"/>
                <a:cs typeface="Times New Roman"/>
              </a:rPr>
              <a:t>Бактерицидное</a:t>
            </a:r>
            <a:r>
              <a:rPr lang="ru-RU" dirty="0">
                <a:latin typeface="Times New Roman"/>
                <a:ea typeface="Calibri"/>
                <a:cs typeface="Times New Roman"/>
              </a:rPr>
              <a:t> освещение используется для обеззараживания воздуха помещений, например операционных в больницах.</a:t>
            </a:r>
            <a:endParaRPr lang="ru-RU" sz="1400" dirty="0">
              <a:ea typeface="Calibri"/>
              <a:cs typeface="Times New Roman"/>
            </a:endParaRPr>
          </a:p>
        </p:txBody>
      </p:sp>
    </p:spTree>
    <p:extLst>
      <p:ext uri="{BB962C8B-B14F-4D97-AF65-F5344CB8AC3E}">
        <p14:creationId xmlns:p14="http://schemas.microsoft.com/office/powerpoint/2010/main" val="3857923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1754326"/>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Источники искусственного освещения</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В осветительных установках, предназначенных для освещения предприятий, применяют лампы накаливания и газоразрядные лампы.</a:t>
            </a:r>
            <a:endParaRPr lang="ru-RU" sz="1400" dirty="0">
              <a:ea typeface="Calibri"/>
              <a:cs typeface="Times New Roman"/>
            </a:endParaRPr>
          </a:p>
          <a:p>
            <a:pPr indent="450215" algn="just">
              <a:lnSpc>
                <a:spcPct val="150000"/>
              </a:lnSpc>
              <a:spcAft>
                <a:spcPts val="0"/>
              </a:spcAft>
            </a:pPr>
            <a:r>
              <a:rPr lang="ru-RU" b="1" dirty="0">
                <a:latin typeface="Times New Roman"/>
                <a:ea typeface="Calibri"/>
                <a:cs typeface="Times New Roman"/>
              </a:rPr>
              <a:t>Различают следующие виды ламп освещения:</a:t>
            </a:r>
            <a:endParaRPr lang="ru-RU" sz="1400" dirty="0">
              <a:ea typeface="Calibri"/>
              <a:cs typeface="Times New Roman"/>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762074"/>
            <a:ext cx="8640960" cy="497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197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999" y="0"/>
            <a:ext cx="8928992" cy="6555641"/>
          </a:xfrm>
          <a:prstGeom prst="rect">
            <a:avLst/>
          </a:prstGeom>
        </p:spPr>
        <p:txBody>
          <a:bodyPr wrap="square">
            <a:spAutoFit/>
          </a:bodyPr>
          <a:lstStyle/>
          <a:p>
            <a:pPr indent="450215" algn="ctr">
              <a:spcAft>
                <a:spcPts val="0"/>
              </a:spcAft>
            </a:pPr>
            <a:r>
              <a:rPr lang="ru-RU" sz="2000" b="1" dirty="0">
                <a:latin typeface="Times New Roman"/>
                <a:ea typeface="Calibri"/>
                <a:cs typeface="Times New Roman"/>
              </a:rPr>
              <a:t>Лампы накаливания</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ЛН состоит из цоколя и стеклянной колбы. Внутри нее располагается тонкая вольфрамовая спираль. Она является электрическим проводником. При прохождении электричества спираль раскаляется, что сопровождается интенсивным выделением света. В конструкции применена вольфрамовая спираль, поскольку этот материал отличается высокой температурной устойчивостью. Любой другой металл просто перегорел бы от накала.</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Стойкости вольфрама к высоким температурам недостаточно. В связи с этим внутри колбы лампы находится инертный газ: ксенон, криптон либо аргон. Они не поддерживают горения. Если бы в колбе был воздух, то благодаря кислороду спираль смогла бы разогреться больше и перегореть.</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Колба лампы изготавливается исключительно из стекла, поскольку только оно способно выдержать ее нагрев. Сама вольфрамовая спираль может разогреваться до 3000°С. За счет того, что ее окружает инертный газ, температура внутри колбы передается очень плохо. Это исключает столь сильный нагрев самой колбы.</a:t>
            </a:r>
            <a:endParaRPr lang="ru-RU" sz="2000" dirty="0">
              <a:ea typeface="Calibri"/>
              <a:cs typeface="Times New Roman"/>
            </a:endParaRPr>
          </a:p>
          <a:p>
            <a:pPr indent="450215" algn="just">
              <a:spcAft>
                <a:spcPts val="0"/>
              </a:spcAft>
            </a:pPr>
            <a:r>
              <a:rPr lang="ru-RU" sz="2000" dirty="0">
                <a:latin typeface="Times New Roman"/>
                <a:ea typeface="Calibri"/>
                <a:cs typeface="Times New Roman"/>
              </a:rPr>
              <a:t>Лампа накаливания рассчитана на номинальное напряжение 220-230 В и 127 В, и частоту 50 Гц. Световая отдача устройства на 1 Вт составляет 9-19 Лм. ЛН для бытовых целей производится мощностью 25-150 Вт. В зависимости от модификации лампы могут оснащаться резьбовым или штифтовым цоколем. Самые востребованные размеры цоколя Е14, 27 и 40.</a:t>
            </a:r>
            <a:endParaRPr lang="ru-RU" sz="2000" dirty="0">
              <a:ea typeface="Calibri"/>
              <a:cs typeface="Times New Roman"/>
            </a:endParaRPr>
          </a:p>
        </p:txBody>
      </p:sp>
    </p:spTree>
    <p:extLst>
      <p:ext uri="{BB962C8B-B14F-4D97-AF65-F5344CB8AC3E}">
        <p14:creationId xmlns:p14="http://schemas.microsoft.com/office/powerpoint/2010/main" val="1132908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461963"/>
            <a:ext cx="8105775"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8847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247650"/>
            <a:ext cx="8401050" cy="637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4539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60648"/>
            <a:ext cx="8784976" cy="6232475"/>
          </a:xfrm>
          <a:prstGeom prst="rect">
            <a:avLst/>
          </a:prstGeom>
        </p:spPr>
        <p:txBody>
          <a:bodyPr wrap="square">
            <a:spAutoFit/>
          </a:bodyPr>
          <a:lstStyle/>
          <a:p>
            <a:pPr indent="719138" algn="just">
              <a:spcAft>
                <a:spcPts val="0"/>
              </a:spcAft>
            </a:pPr>
            <a:r>
              <a:rPr lang="ru-RU" sz="2100" dirty="0">
                <a:latin typeface="Times New Roman"/>
                <a:ea typeface="Calibri"/>
                <a:cs typeface="Times New Roman"/>
              </a:rPr>
              <a:t>Лампы накаливания имеют низкую стоимость, удобны в эксплуатации, имеют низкую инерционность при включении, надежны при колебаниях напряжения и при различных метеорологических условиях, но имеют и ряд недостатков: малую светоотдачу 7–20 лм/Вт; преобладание в спектре желтых и красных излучений; малый срок службы (до 2000 ч); большой нагрев поверхности (до 140 0С), делающий их пожароопасными.</a:t>
            </a:r>
            <a:endParaRPr lang="ru-RU" sz="2100" dirty="0">
              <a:ea typeface="Calibri"/>
              <a:cs typeface="Times New Roman"/>
            </a:endParaRPr>
          </a:p>
          <a:p>
            <a:pPr indent="719138" algn="just">
              <a:spcAft>
                <a:spcPts val="0"/>
              </a:spcAft>
            </a:pPr>
            <a:r>
              <a:rPr lang="ru-RU" sz="2100" dirty="0">
                <a:latin typeface="Times New Roman"/>
                <a:ea typeface="Calibri"/>
                <a:cs typeface="Times New Roman"/>
              </a:rPr>
              <a:t> Лампы накаливания делятся на:</a:t>
            </a:r>
            <a:endParaRPr lang="ru-RU" sz="2100" dirty="0">
              <a:ea typeface="Calibri"/>
              <a:cs typeface="Times New Roman"/>
            </a:endParaRPr>
          </a:p>
          <a:p>
            <a:pPr lvl="0" indent="719138" algn="just">
              <a:spcAft>
                <a:spcPts val="0"/>
              </a:spcAft>
              <a:buSzPts val="1000"/>
              <a:buFont typeface="Symbol"/>
              <a:buChar char=""/>
            </a:pPr>
            <a:r>
              <a:rPr lang="ru-RU" sz="2100" dirty="0">
                <a:latin typeface="Times New Roman"/>
                <a:ea typeface="Calibri"/>
                <a:cs typeface="Times New Roman"/>
              </a:rPr>
              <a:t>Вакуумные;</a:t>
            </a:r>
            <a:endParaRPr lang="ru-RU" sz="2100" dirty="0">
              <a:ea typeface="Calibri"/>
              <a:cs typeface="Times New Roman"/>
            </a:endParaRPr>
          </a:p>
          <a:p>
            <a:pPr lvl="0" indent="719138" algn="just">
              <a:spcAft>
                <a:spcPts val="0"/>
              </a:spcAft>
              <a:buSzPts val="1000"/>
              <a:buFont typeface="Symbol"/>
              <a:buChar char=""/>
            </a:pPr>
            <a:r>
              <a:rPr lang="ru-RU" sz="2100" dirty="0">
                <a:latin typeface="Times New Roman"/>
                <a:ea typeface="Calibri"/>
                <a:cs typeface="Times New Roman"/>
              </a:rPr>
              <a:t>Аргоновые (азот-аргоновые);</a:t>
            </a:r>
            <a:endParaRPr lang="ru-RU" sz="2100" dirty="0">
              <a:ea typeface="Calibri"/>
              <a:cs typeface="Times New Roman"/>
            </a:endParaRPr>
          </a:p>
          <a:p>
            <a:pPr lvl="0" indent="719138" algn="just">
              <a:spcAft>
                <a:spcPts val="0"/>
              </a:spcAft>
              <a:buSzPts val="1000"/>
              <a:buFont typeface="Symbol"/>
              <a:buChar char=""/>
            </a:pPr>
            <a:r>
              <a:rPr lang="ru-RU" sz="2100" dirty="0">
                <a:latin typeface="Times New Roman"/>
                <a:ea typeface="Calibri"/>
                <a:cs typeface="Times New Roman"/>
              </a:rPr>
              <a:t>Криптоновые (+10 % яркости от аргоновых);</a:t>
            </a:r>
            <a:endParaRPr lang="ru-RU" sz="2100" dirty="0">
              <a:ea typeface="Calibri"/>
              <a:cs typeface="Times New Roman"/>
            </a:endParaRPr>
          </a:p>
          <a:p>
            <a:pPr lvl="0" indent="719138" algn="just">
              <a:spcAft>
                <a:spcPts val="0"/>
              </a:spcAft>
              <a:buSzPts val="1000"/>
              <a:buFont typeface="Symbol"/>
              <a:buChar char=""/>
            </a:pPr>
            <a:r>
              <a:rPr lang="ru-RU" sz="2100" dirty="0">
                <a:latin typeface="Times New Roman"/>
                <a:ea typeface="Calibri"/>
                <a:cs typeface="Times New Roman"/>
              </a:rPr>
              <a:t>Ксеноновые (в 2 раза ярче аргоновых);</a:t>
            </a:r>
            <a:endParaRPr lang="ru-RU" sz="2100" dirty="0">
              <a:ea typeface="Calibri"/>
              <a:cs typeface="Times New Roman"/>
            </a:endParaRPr>
          </a:p>
          <a:p>
            <a:pPr lvl="0" indent="719138" algn="just">
              <a:spcAft>
                <a:spcPts val="0"/>
              </a:spcAft>
              <a:buSzPts val="1000"/>
              <a:buFont typeface="Symbol"/>
              <a:buChar char=""/>
            </a:pPr>
            <a:r>
              <a:rPr lang="ru-RU" sz="2100" dirty="0">
                <a:latin typeface="Times New Roman"/>
                <a:ea typeface="Calibri"/>
                <a:cs typeface="Times New Roman"/>
              </a:rPr>
              <a:t>Галогенные (состав I или </a:t>
            </a:r>
            <a:r>
              <a:rPr lang="ru-RU" sz="2100" dirty="0" err="1">
                <a:latin typeface="Times New Roman"/>
                <a:ea typeface="Calibri"/>
                <a:cs typeface="Times New Roman"/>
              </a:rPr>
              <a:t>Br</a:t>
            </a:r>
            <a:r>
              <a:rPr lang="ru-RU" sz="2100" dirty="0">
                <a:latin typeface="Times New Roman"/>
                <a:ea typeface="Calibri"/>
                <a:cs typeface="Times New Roman"/>
              </a:rPr>
              <a:t>, в 2,5 раза ярче аргоновых, высокий срок службы);</a:t>
            </a:r>
            <a:endParaRPr lang="ru-RU" sz="2100" dirty="0">
              <a:ea typeface="Calibri"/>
              <a:cs typeface="Times New Roman"/>
            </a:endParaRPr>
          </a:p>
          <a:p>
            <a:pPr lvl="0" indent="719138" algn="just">
              <a:spcAft>
                <a:spcPts val="0"/>
              </a:spcAft>
              <a:buSzPts val="1000"/>
              <a:buFont typeface="Symbol"/>
              <a:buChar char=""/>
            </a:pPr>
            <a:r>
              <a:rPr lang="ru-RU" sz="2100" dirty="0">
                <a:latin typeface="Times New Roman"/>
                <a:ea typeface="Calibri"/>
                <a:cs typeface="Times New Roman"/>
              </a:rPr>
              <a:t>Галогенные с двумя колбами (улучшенный  галогенный цикл за счёт лучшего нагрева внутренней колбы);</a:t>
            </a:r>
            <a:endParaRPr lang="ru-RU" sz="2100" dirty="0">
              <a:ea typeface="Calibri"/>
              <a:cs typeface="Times New Roman"/>
            </a:endParaRPr>
          </a:p>
          <a:p>
            <a:pPr lvl="0" indent="719138" algn="just">
              <a:spcAft>
                <a:spcPts val="0"/>
              </a:spcAft>
              <a:buSzPts val="1000"/>
              <a:buFont typeface="Symbol"/>
              <a:buChar char=""/>
            </a:pPr>
            <a:r>
              <a:rPr lang="ru-RU" sz="2100" dirty="0">
                <a:latin typeface="Times New Roman"/>
                <a:ea typeface="Calibri"/>
                <a:cs typeface="Times New Roman"/>
              </a:rPr>
              <a:t>Ксенон-галогенные (состав </a:t>
            </a:r>
            <a:r>
              <a:rPr lang="ru-RU" sz="2100" dirty="0" err="1">
                <a:latin typeface="Times New Roman"/>
                <a:ea typeface="Calibri"/>
                <a:cs typeface="Times New Roman"/>
              </a:rPr>
              <a:t>Xe</a:t>
            </a:r>
            <a:r>
              <a:rPr lang="ru-RU" sz="2100" dirty="0">
                <a:latin typeface="Times New Roman"/>
                <a:ea typeface="Calibri"/>
                <a:cs typeface="Times New Roman"/>
              </a:rPr>
              <a:t> + I или </a:t>
            </a:r>
            <a:r>
              <a:rPr lang="ru-RU" sz="2100" dirty="0" err="1">
                <a:latin typeface="Times New Roman"/>
                <a:ea typeface="Calibri"/>
                <a:cs typeface="Times New Roman"/>
              </a:rPr>
              <a:t>Br</a:t>
            </a:r>
            <a:r>
              <a:rPr lang="ru-RU" sz="2100" dirty="0">
                <a:latin typeface="Times New Roman"/>
                <a:ea typeface="Calibri"/>
                <a:cs typeface="Times New Roman"/>
              </a:rPr>
              <a:t>, до 3х раз ярче аргоновых);</a:t>
            </a:r>
            <a:endParaRPr lang="ru-RU" sz="2100" dirty="0">
              <a:ea typeface="Calibri"/>
              <a:cs typeface="Times New Roman"/>
            </a:endParaRPr>
          </a:p>
          <a:p>
            <a:pPr lvl="0" indent="719138" algn="just">
              <a:spcAft>
                <a:spcPts val="0"/>
              </a:spcAft>
              <a:buSzPts val="1000"/>
              <a:buFont typeface="Symbol"/>
              <a:buChar char=""/>
            </a:pPr>
            <a:r>
              <a:rPr lang="ru-RU" sz="2100" dirty="0">
                <a:latin typeface="Times New Roman"/>
                <a:ea typeface="Calibri"/>
                <a:cs typeface="Times New Roman"/>
              </a:rPr>
              <a:t>Ксенон-галогенные с отражателем ИК-излучения;</a:t>
            </a:r>
            <a:endParaRPr lang="ru-RU" sz="2100" dirty="0">
              <a:ea typeface="Calibri"/>
              <a:cs typeface="Times New Roman"/>
            </a:endParaRPr>
          </a:p>
          <a:p>
            <a:pPr lvl="0" indent="719138" algn="just">
              <a:spcAft>
                <a:spcPts val="0"/>
              </a:spcAft>
              <a:buSzPts val="1000"/>
              <a:buFont typeface="Symbol"/>
              <a:buChar char=""/>
            </a:pPr>
            <a:r>
              <a:rPr lang="ru-RU" sz="2100" dirty="0">
                <a:latin typeface="Times New Roman"/>
                <a:ea typeface="Calibri"/>
                <a:cs typeface="Times New Roman"/>
              </a:rPr>
              <a:t>Накаливания с покрытием, преобразующим ИК-излучение в видимый диапазон. (новинка</a:t>
            </a:r>
            <a:r>
              <a:rPr lang="ru-RU" sz="2100" dirty="0" smtClean="0">
                <a:latin typeface="Times New Roman"/>
                <a:ea typeface="Calibri"/>
                <a:cs typeface="Times New Roman"/>
              </a:rPr>
              <a:t>)</a:t>
            </a:r>
            <a:endParaRPr lang="ru-RU" sz="2100" dirty="0">
              <a:ea typeface="Calibri"/>
              <a:cs typeface="Times New Roman"/>
            </a:endParaRPr>
          </a:p>
        </p:txBody>
      </p:sp>
    </p:spTree>
    <p:extLst>
      <p:ext uri="{BB962C8B-B14F-4D97-AF65-F5344CB8AC3E}">
        <p14:creationId xmlns:p14="http://schemas.microsoft.com/office/powerpoint/2010/main" val="3756498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1855" y="188640"/>
            <a:ext cx="8784976" cy="6555641"/>
          </a:xfrm>
          <a:prstGeom prst="rect">
            <a:avLst/>
          </a:prstGeom>
        </p:spPr>
        <p:txBody>
          <a:bodyPr wrap="square">
            <a:spAutoFit/>
          </a:bodyPr>
          <a:lstStyle/>
          <a:p>
            <a:pPr indent="719138" algn="ctr">
              <a:spcAft>
                <a:spcPts val="0"/>
              </a:spcAft>
            </a:pPr>
            <a:r>
              <a:rPr lang="ru-RU" sz="2000" dirty="0">
                <a:latin typeface="Times New Roman"/>
                <a:ea typeface="Calibri"/>
                <a:cs typeface="Times New Roman"/>
              </a:rPr>
              <a:t> </a:t>
            </a:r>
            <a:r>
              <a:rPr lang="ru-RU" sz="2000" b="1" dirty="0">
                <a:latin typeface="Times New Roman"/>
                <a:ea typeface="Calibri"/>
                <a:cs typeface="Times New Roman"/>
              </a:rPr>
              <a:t>Достоинства и недостатки ламп накаливания.</a:t>
            </a:r>
            <a:endParaRPr lang="ru-RU" sz="2000" dirty="0">
              <a:ea typeface="Calibri"/>
              <a:cs typeface="Times New Roman"/>
            </a:endParaRPr>
          </a:p>
          <a:p>
            <a:pPr indent="719138" algn="just">
              <a:spcAft>
                <a:spcPts val="0"/>
              </a:spcAft>
            </a:pPr>
            <a:r>
              <a:rPr lang="ru-RU" sz="2000" b="1" dirty="0">
                <a:latin typeface="Times New Roman"/>
                <a:ea typeface="Calibri"/>
                <a:cs typeface="Times New Roman"/>
              </a:rPr>
              <a:t>Достоинства:</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невысокая стоимость;</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мгновенное зажигание при включении;</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небольшие габаритные размеры;</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способны работать при низких температурах;</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могут работать при скачках напряжения;</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светят при высокой влажности;</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не требуют особенной утилизации;</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широкий диапазон мощностей.</a:t>
            </a:r>
            <a:endParaRPr lang="ru-RU" sz="2000" dirty="0">
              <a:ea typeface="Calibri"/>
              <a:cs typeface="Times New Roman"/>
            </a:endParaRPr>
          </a:p>
          <a:p>
            <a:pPr indent="719138" algn="just">
              <a:spcAft>
                <a:spcPts val="0"/>
              </a:spcAft>
            </a:pPr>
            <a:r>
              <a:rPr lang="ru-RU" sz="2000" b="1" dirty="0">
                <a:latin typeface="Times New Roman"/>
                <a:ea typeface="Calibri"/>
                <a:cs typeface="Times New Roman"/>
              </a:rPr>
              <a:t>Недостатки:</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большая яркость (негативно воздействует на зрение);</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небольшой срок службы - до 1000 часов;</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низкая световая отдача;</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высокое потребление энергии;</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перерасход электричества на нагрев;</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небольшой ресурс;</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красный и желтый световой оттенок в спектре;</a:t>
            </a:r>
            <a:endParaRPr lang="ru-RU" sz="2000" dirty="0">
              <a:ea typeface="Calibri"/>
              <a:cs typeface="Times New Roman"/>
            </a:endParaRPr>
          </a:p>
          <a:p>
            <a:pPr lvl="0" indent="719138" algn="just">
              <a:spcAft>
                <a:spcPts val="0"/>
              </a:spcAft>
              <a:buSzPts val="1000"/>
              <a:buFont typeface="Symbol"/>
              <a:buChar char=""/>
            </a:pPr>
            <a:r>
              <a:rPr lang="ru-RU" sz="2000" dirty="0">
                <a:latin typeface="Times New Roman"/>
                <a:ea typeface="Calibri"/>
                <a:cs typeface="Times New Roman"/>
              </a:rPr>
              <a:t>низкий КПД. (только десятая часть потребляемой лампой электрической энергии преобразуется в видимый световой поток) остальная энергия преобразуется в тепловую.</a:t>
            </a:r>
            <a:endParaRPr lang="ru-RU" sz="2000" dirty="0">
              <a:ea typeface="Calibri"/>
              <a:cs typeface="Times New Roman"/>
            </a:endParaRPr>
          </a:p>
        </p:txBody>
      </p:sp>
    </p:spTree>
    <p:extLst>
      <p:ext uri="{BB962C8B-B14F-4D97-AF65-F5344CB8AC3E}">
        <p14:creationId xmlns:p14="http://schemas.microsoft.com/office/powerpoint/2010/main" val="1336876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262153340"/>
              </p:ext>
            </p:extLst>
          </p:nvPr>
        </p:nvGraphicFramePr>
        <p:xfrm>
          <a:off x="395536" y="332656"/>
          <a:ext cx="8496944" cy="6659880"/>
        </p:xfrm>
        <a:graphic>
          <a:graphicData uri="http://schemas.openxmlformats.org/drawingml/2006/table">
            <a:tbl>
              <a:tblPr firstRow="1" firstCol="1" bandRow="1">
                <a:tableStyleId>{5C22544A-7EE6-4342-B048-85BDC9FD1C3A}</a:tableStyleId>
              </a:tblPr>
              <a:tblGrid>
                <a:gridCol w="5226803"/>
                <a:gridCol w="3270141"/>
              </a:tblGrid>
              <a:tr h="671165">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Технические характеристики</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Лампы</a:t>
                      </a:r>
                    </a:p>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накаливания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Срок службы источника света</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1 000 часов</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Световая эффективность</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10 Лм/Вт</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Выделение тепла при горении</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высокое</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dirty="0" err="1">
                          <a:effectLst/>
                          <a:latin typeface="Times New Roman" panose="02020603050405020304" pitchFamily="18" charset="0"/>
                          <a:cs typeface="Times New Roman" panose="02020603050405020304" pitchFamily="18" charset="0"/>
                        </a:rPr>
                        <a:t>Виброустойчивость</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низкая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671165">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Устойчивость к перепадам</a:t>
                      </a:r>
                    </a:p>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напряжения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низкая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671165">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Чувствительность к частым</a:t>
                      </a:r>
                    </a:p>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 включениям</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есть</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671165">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Допустимая температура</a:t>
                      </a:r>
                    </a:p>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окружающей среды</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- 60 C +100 C</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Перезажигание лампы</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мгновенное</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Пульсации излучения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мало заметные</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Цветовая температура, К</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2700</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Индекс цветопередачи</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100</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Специальная утилизация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не требуется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КПД светильника</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50-80%</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5458">
                <a:tc>
                  <a:txBody>
                    <a:bodyPr/>
                    <a:lstStyle/>
                    <a:p>
                      <a:pPr marL="443230">
                        <a:lnSpc>
                          <a:spcPct val="115000"/>
                        </a:lnSpc>
                        <a:spcAft>
                          <a:spcPts val="0"/>
                        </a:spcAft>
                      </a:pPr>
                      <a:r>
                        <a:rPr lang="ru-RU" sz="2000">
                          <a:effectLst/>
                          <a:latin typeface="Times New Roman" panose="02020603050405020304" pitchFamily="18" charset="0"/>
                          <a:cs typeface="Times New Roman" panose="02020603050405020304" pitchFamily="18" charset="0"/>
                        </a:rPr>
                        <a:t>Средняя стоимость</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443230">
                        <a:lnSpc>
                          <a:spcPct val="115000"/>
                        </a:lnSpc>
                        <a:spcAft>
                          <a:spcPts val="0"/>
                        </a:spcAft>
                      </a:pPr>
                      <a:r>
                        <a:rPr lang="ru-RU" sz="2000" dirty="0">
                          <a:effectLst/>
                          <a:latin typeface="Times New Roman" panose="02020603050405020304" pitchFamily="18" charset="0"/>
                          <a:cs typeface="Times New Roman" panose="02020603050405020304" pitchFamily="18" charset="0"/>
                        </a:rPr>
                        <a:t>низкая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4271020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1275" y="188640"/>
            <a:ext cx="8856984" cy="6463308"/>
          </a:xfrm>
          <a:prstGeom prst="rect">
            <a:avLst/>
          </a:prstGeom>
        </p:spPr>
        <p:txBody>
          <a:bodyPr wrap="square">
            <a:spAutoFit/>
          </a:bodyPr>
          <a:lstStyle/>
          <a:p>
            <a:pPr indent="719138" algn="ctr">
              <a:spcAft>
                <a:spcPts val="0"/>
              </a:spcAft>
            </a:pPr>
            <a:r>
              <a:rPr lang="ru-RU" b="1" dirty="0">
                <a:latin typeface="Times New Roman"/>
                <a:ea typeface="Calibri"/>
                <a:cs typeface="Times New Roman"/>
              </a:rPr>
              <a:t>Галогенные лампы</a:t>
            </a:r>
            <a:endParaRPr lang="ru-RU" sz="1400" dirty="0">
              <a:ea typeface="Calibri"/>
              <a:cs typeface="Times New Roman"/>
            </a:endParaRPr>
          </a:p>
          <a:p>
            <a:pPr indent="719138" algn="just">
              <a:spcAft>
                <a:spcPts val="0"/>
              </a:spcAft>
            </a:pPr>
            <a:r>
              <a:rPr lang="ru-RU" dirty="0">
                <a:latin typeface="Times New Roman"/>
                <a:ea typeface="Calibri"/>
                <a:cs typeface="Times New Roman"/>
              </a:rPr>
              <a:t>Относятся к лампам накаливания но и к газоразрядным, наряду с вольфрамовой нитью содержат в колбе пары того или иного галогена (например, йода), который повышает температуру накала нити, т.е. светоотдачу, и практически исключает испарение, увеличивая срок службы лампы.</a:t>
            </a:r>
            <a:endParaRPr lang="ru-RU" sz="1400" dirty="0">
              <a:ea typeface="Calibri"/>
              <a:cs typeface="Times New Roman"/>
            </a:endParaRPr>
          </a:p>
          <a:p>
            <a:pPr indent="719138" algn="just">
              <a:spcAft>
                <a:spcPts val="0"/>
              </a:spcAft>
            </a:pPr>
            <a:r>
              <a:rPr lang="ru-RU" dirty="0">
                <a:latin typeface="Times New Roman"/>
                <a:ea typeface="Calibri"/>
                <a:cs typeface="Times New Roman"/>
              </a:rPr>
              <a:t>Газоразрядные лампы имеют ряд преимуществ перед лампами накаливания. Световая отдача их достигает 135 лм/Вт, срок службы – до 10000 ч, температура поверхности при работе 30–60</a:t>
            </a:r>
            <a:r>
              <a:rPr lang="ru-RU" baseline="30000" dirty="0">
                <a:latin typeface="Times New Roman"/>
                <a:ea typeface="Calibri"/>
                <a:cs typeface="Times New Roman"/>
              </a:rPr>
              <a:t>0</a:t>
            </a:r>
            <a:r>
              <a:rPr lang="ru-RU" dirty="0">
                <a:latin typeface="Times New Roman"/>
                <a:ea typeface="Calibri"/>
                <a:cs typeface="Times New Roman"/>
              </a:rPr>
              <a:t>С, имеется возможность получения света в любой части спектра. </a:t>
            </a:r>
            <a:endParaRPr lang="ru-RU" sz="1400" dirty="0">
              <a:ea typeface="Calibri"/>
              <a:cs typeface="Times New Roman"/>
            </a:endParaRPr>
          </a:p>
          <a:p>
            <a:pPr lvl="0" indent="719138" algn="just">
              <a:spcAft>
                <a:spcPts val="0"/>
              </a:spcAft>
              <a:buSzPts val="1000"/>
              <a:buFont typeface="Symbol"/>
              <a:buChar char=""/>
              <a:tabLst>
                <a:tab pos="-180340" algn="l"/>
              </a:tabLst>
            </a:pPr>
            <a:r>
              <a:rPr lang="ru-RU" dirty="0">
                <a:latin typeface="Times New Roman"/>
                <a:ea typeface="Calibri"/>
                <a:cs typeface="Times New Roman"/>
              </a:rPr>
              <a:t>Недостатки таких ламп: сложность включения в сеть, связанная с необходимостью применения специальных пусковых устройств; длительный период </a:t>
            </a:r>
            <a:r>
              <a:rPr lang="ru-RU" dirty="0" err="1">
                <a:latin typeface="Times New Roman"/>
                <a:ea typeface="Calibri"/>
                <a:cs typeface="Times New Roman"/>
              </a:rPr>
              <a:t>разгорания</a:t>
            </a:r>
            <a:r>
              <a:rPr lang="ru-RU" dirty="0">
                <a:latin typeface="Times New Roman"/>
                <a:ea typeface="Calibri"/>
                <a:cs typeface="Times New Roman"/>
              </a:rPr>
              <a:t>; зависимость светоотдачи от температуры окружающего воздуха; наличие радиопомех; значительная пульсация светового потока, что ведет к появлению стробоскопического эффекта; ни в коем не прикасаться к колбе руками во время установки или замены лампочки. Нарушение данного правила чревато тем, что оставленные на лампе отпечатки рук с частицами жира запекутся на стекле. Следовательно, в данном месте будет другой коэффициент расширения, а также повысится вероятность появления трещин во время нагревания, в дальнейшем – выход из строя. Поэтому необходимо использовать перчатки, любую ткань, упаковочную пленку, в которой продавалась лампочка;</a:t>
            </a:r>
            <a:endParaRPr lang="ru-RU" sz="1400" dirty="0">
              <a:ea typeface="Calibri"/>
              <a:cs typeface="Times New Roman"/>
            </a:endParaRPr>
          </a:p>
          <a:p>
            <a:pPr indent="719138" algn="just">
              <a:spcAft>
                <a:spcPts val="0"/>
              </a:spcAft>
            </a:pPr>
            <a:r>
              <a:rPr lang="ru-RU" dirty="0">
                <a:latin typeface="Times New Roman"/>
                <a:ea typeface="Calibri"/>
                <a:cs typeface="Times New Roman"/>
              </a:rPr>
              <a:t>Уменьшение пульсации светового потока достигается включением в разные фазы сети переменного тока трех ламп в светильнике; применением двухламповых светильников с искусственным сдвигом фаз; питанием током повышенной частоты.</a:t>
            </a:r>
            <a:endParaRPr lang="ru-RU" sz="1400" dirty="0">
              <a:ea typeface="Calibri"/>
              <a:cs typeface="Times New Roman"/>
            </a:endParaRPr>
          </a:p>
        </p:txBody>
      </p:sp>
    </p:spTree>
    <p:extLst>
      <p:ext uri="{BB962C8B-B14F-4D97-AF65-F5344CB8AC3E}">
        <p14:creationId xmlns:p14="http://schemas.microsoft.com/office/powerpoint/2010/main" val="103028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51" y="188640"/>
            <a:ext cx="8748637"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4799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568952" cy="6484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36225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1818136131"/>
              </p:ext>
            </p:extLst>
          </p:nvPr>
        </p:nvGraphicFramePr>
        <p:xfrm>
          <a:off x="395536" y="332656"/>
          <a:ext cx="8424936" cy="6449568"/>
        </p:xfrm>
        <a:graphic>
          <a:graphicData uri="http://schemas.openxmlformats.org/drawingml/2006/table">
            <a:tbl>
              <a:tblPr firstRow="1" firstCol="1" bandRow="1">
                <a:tableStyleId>{5C22544A-7EE6-4342-B048-85BDC9FD1C3A}</a:tableStyleId>
              </a:tblPr>
              <a:tblGrid>
                <a:gridCol w="5184409"/>
                <a:gridCol w="3240527"/>
              </a:tblGrid>
              <a:tr h="826527">
                <a:tc>
                  <a:txBody>
                    <a:bodyPr/>
                    <a:lstStyle/>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Технические</a:t>
                      </a:r>
                    </a:p>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характеристики</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Галогенные </a:t>
                      </a:r>
                    </a:p>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лампы</a:t>
                      </a:r>
                    </a:p>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накаливания</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r>
              <a:tr h="551018">
                <a:tc>
                  <a:txBody>
                    <a:bodyPr/>
                    <a:lstStyle/>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Срок службы</a:t>
                      </a:r>
                    </a:p>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источника света</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2 000 часов</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r>
              <a:tr h="551018">
                <a:tc>
                  <a:txBody>
                    <a:bodyPr/>
                    <a:lstStyle/>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Световая</a:t>
                      </a:r>
                    </a:p>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эффективность</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15 Лм/Вт</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r>
              <a:tr h="551018">
                <a:tc>
                  <a:txBody>
                    <a:bodyPr/>
                    <a:lstStyle/>
                    <a:p>
                      <a:pPr indent="384175">
                        <a:lnSpc>
                          <a:spcPct val="115000"/>
                        </a:lnSpc>
                        <a:spcAft>
                          <a:spcPts val="0"/>
                        </a:spcAft>
                      </a:pPr>
                      <a:r>
                        <a:rPr lang="ru-RU" sz="1600">
                          <a:effectLst/>
                          <a:latin typeface="Times New Roman" panose="02020603050405020304" pitchFamily="18" charset="0"/>
                          <a:cs typeface="Times New Roman" panose="02020603050405020304" pitchFamily="18" charset="0"/>
                        </a:rPr>
                        <a:t>Выделение тепла</a:t>
                      </a:r>
                    </a:p>
                    <a:p>
                      <a:pPr indent="384175">
                        <a:lnSpc>
                          <a:spcPct val="115000"/>
                        </a:lnSpc>
                        <a:spcAft>
                          <a:spcPts val="0"/>
                        </a:spcAft>
                      </a:pPr>
                      <a:r>
                        <a:rPr lang="ru-RU" sz="1600">
                          <a:effectLst/>
                          <a:latin typeface="Times New Roman" panose="02020603050405020304" pitchFamily="18" charset="0"/>
                          <a:cs typeface="Times New Roman" panose="02020603050405020304" pitchFamily="18" charset="0"/>
                        </a:rPr>
                        <a:t>при горении</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высокое</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r>
              <a:tr h="275509">
                <a:tc>
                  <a:txBody>
                    <a:bodyPr/>
                    <a:lstStyle/>
                    <a:p>
                      <a:pPr indent="384175">
                        <a:lnSpc>
                          <a:spcPct val="115000"/>
                        </a:lnSpc>
                        <a:spcAft>
                          <a:spcPts val="0"/>
                        </a:spcAft>
                      </a:pPr>
                      <a:r>
                        <a:rPr lang="ru-RU" sz="1600" dirty="0" err="1">
                          <a:effectLst/>
                          <a:latin typeface="Times New Roman" panose="02020603050405020304" pitchFamily="18" charset="0"/>
                          <a:cs typeface="Times New Roman" panose="02020603050405020304" pitchFamily="18" charset="0"/>
                        </a:rPr>
                        <a:t>Виброустойчивость</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низкая</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r>
              <a:tr h="551018">
                <a:tc>
                  <a:txBody>
                    <a:bodyPr/>
                    <a:lstStyle/>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Устойчивость</a:t>
                      </a:r>
                    </a:p>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к перепадам напряжения</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низкая</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r>
              <a:tr h="551018">
                <a:tc>
                  <a:txBody>
                    <a:bodyPr/>
                    <a:lstStyle/>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Чувствительность</a:t>
                      </a:r>
                    </a:p>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к частым включениям</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есть</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r>
              <a:tr h="551018">
                <a:tc>
                  <a:txBody>
                    <a:bodyPr/>
                    <a:lstStyle/>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Допустимая температура</a:t>
                      </a:r>
                    </a:p>
                    <a:p>
                      <a:pPr indent="384175">
                        <a:lnSpc>
                          <a:spcPct val="115000"/>
                        </a:lnSpc>
                        <a:spcAft>
                          <a:spcPts val="0"/>
                        </a:spcAft>
                      </a:pPr>
                      <a:r>
                        <a:rPr lang="ru-RU" sz="1600" dirty="0">
                          <a:effectLst/>
                          <a:latin typeface="Times New Roman" panose="02020603050405020304" pitchFamily="18" charset="0"/>
                          <a:cs typeface="Times New Roman" panose="02020603050405020304" pitchFamily="18" charset="0"/>
                        </a:rPr>
                        <a:t>окружающей среды</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a:effectLst/>
                          <a:latin typeface="Times New Roman" panose="02020603050405020304" pitchFamily="18" charset="0"/>
                          <a:cs typeface="Times New Roman" panose="02020603050405020304" pitchFamily="18" charset="0"/>
                        </a:rPr>
                        <a:t>- 60 C +100 C</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r>
              <a:tr h="275509">
                <a:tc>
                  <a:txBody>
                    <a:bodyPr/>
                    <a:lstStyle/>
                    <a:p>
                      <a:pPr indent="384175">
                        <a:lnSpc>
                          <a:spcPct val="115000"/>
                        </a:lnSpc>
                        <a:spcAft>
                          <a:spcPts val="0"/>
                        </a:spcAft>
                      </a:pPr>
                      <a:r>
                        <a:rPr lang="ru-RU" sz="1600">
                          <a:effectLst/>
                          <a:latin typeface="Times New Roman" panose="02020603050405020304" pitchFamily="18" charset="0"/>
                          <a:cs typeface="Times New Roman" panose="02020603050405020304" pitchFamily="18" charset="0"/>
                        </a:rPr>
                        <a:t>Перезажигание лампы</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dirty="0">
                          <a:effectLst/>
                          <a:latin typeface="Times New Roman" panose="02020603050405020304" pitchFamily="18" charset="0"/>
                          <a:cs typeface="Times New Roman" panose="02020603050405020304" pitchFamily="18" charset="0"/>
                        </a:rPr>
                        <a:t>мгновенное</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r>
              <a:tr h="275509">
                <a:tc>
                  <a:txBody>
                    <a:bodyPr/>
                    <a:lstStyle/>
                    <a:p>
                      <a:pPr indent="384175">
                        <a:lnSpc>
                          <a:spcPct val="115000"/>
                        </a:lnSpc>
                        <a:spcAft>
                          <a:spcPts val="0"/>
                        </a:spcAft>
                      </a:pPr>
                      <a:r>
                        <a:rPr lang="ru-RU" sz="1600">
                          <a:effectLst/>
                          <a:latin typeface="Times New Roman" panose="02020603050405020304" pitchFamily="18" charset="0"/>
                          <a:cs typeface="Times New Roman" panose="02020603050405020304" pitchFamily="18" charset="0"/>
                        </a:rPr>
                        <a:t>Пульсации излучения</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dirty="0">
                          <a:effectLst/>
                          <a:latin typeface="Times New Roman" panose="02020603050405020304" pitchFamily="18" charset="0"/>
                          <a:cs typeface="Times New Roman" panose="02020603050405020304" pitchFamily="18" charset="0"/>
                        </a:rPr>
                        <a:t> мало заметные </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r>
              <a:tr h="275509">
                <a:tc>
                  <a:txBody>
                    <a:bodyPr/>
                    <a:lstStyle/>
                    <a:p>
                      <a:pPr indent="384175">
                        <a:lnSpc>
                          <a:spcPct val="115000"/>
                        </a:lnSpc>
                        <a:spcAft>
                          <a:spcPts val="0"/>
                        </a:spcAft>
                      </a:pPr>
                      <a:r>
                        <a:rPr lang="ru-RU" sz="1600">
                          <a:effectLst/>
                          <a:latin typeface="Times New Roman" panose="02020603050405020304" pitchFamily="18" charset="0"/>
                          <a:cs typeface="Times New Roman" panose="02020603050405020304" pitchFamily="18" charset="0"/>
                        </a:rPr>
                        <a:t>Цветовая температура, К</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dirty="0">
                          <a:effectLst/>
                          <a:latin typeface="Times New Roman" panose="02020603050405020304" pitchFamily="18" charset="0"/>
                          <a:cs typeface="Times New Roman" panose="02020603050405020304" pitchFamily="18" charset="0"/>
                        </a:rPr>
                        <a:t>2700</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r>
              <a:tr h="275509">
                <a:tc>
                  <a:txBody>
                    <a:bodyPr/>
                    <a:lstStyle/>
                    <a:p>
                      <a:pPr indent="384175">
                        <a:lnSpc>
                          <a:spcPct val="115000"/>
                        </a:lnSpc>
                        <a:spcAft>
                          <a:spcPts val="0"/>
                        </a:spcAft>
                      </a:pPr>
                      <a:r>
                        <a:rPr lang="ru-RU" sz="1600">
                          <a:effectLst/>
                          <a:latin typeface="Times New Roman" panose="02020603050405020304" pitchFamily="18" charset="0"/>
                          <a:cs typeface="Times New Roman" panose="02020603050405020304" pitchFamily="18" charset="0"/>
                        </a:rPr>
                        <a:t>Индекс цветопередачи</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dirty="0">
                          <a:effectLst/>
                          <a:latin typeface="Times New Roman" panose="02020603050405020304" pitchFamily="18" charset="0"/>
                          <a:cs typeface="Times New Roman" panose="02020603050405020304" pitchFamily="18" charset="0"/>
                        </a:rPr>
                        <a:t>100</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r>
              <a:tr h="275509">
                <a:tc>
                  <a:txBody>
                    <a:bodyPr/>
                    <a:lstStyle/>
                    <a:p>
                      <a:pPr indent="384175">
                        <a:lnSpc>
                          <a:spcPct val="115000"/>
                        </a:lnSpc>
                        <a:spcAft>
                          <a:spcPts val="0"/>
                        </a:spcAft>
                      </a:pPr>
                      <a:r>
                        <a:rPr lang="ru-RU" sz="1600">
                          <a:effectLst/>
                          <a:latin typeface="Times New Roman" panose="02020603050405020304" pitchFamily="18" charset="0"/>
                          <a:cs typeface="Times New Roman" panose="02020603050405020304" pitchFamily="18" charset="0"/>
                        </a:rPr>
                        <a:t>Специальная утилизация</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dirty="0">
                          <a:effectLst/>
                          <a:latin typeface="Times New Roman" panose="02020603050405020304" pitchFamily="18" charset="0"/>
                          <a:cs typeface="Times New Roman" panose="02020603050405020304" pitchFamily="18" charset="0"/>
                        </a:rPr>
                        <a:t>не требуется</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r>
              <a:tr h="275509">
                <a:tc>
                  <a:txBody>
                    <a:bodyPr/>
                    <a:lstStyle/>
                    <a:p>
                      <a:pPr indent="384175">
                        <a:lnSpc>
                          <a:spcPct val="115000"/>
                        </a:lnSpc>
                        <a:spcAft>
                          <a:spcPts val="0"/>
                        </a:spcAft>
                      </a:pPr>
                      <a:r>
                        <a:rPr lang="ru-RU" sz="1600">
                          <a:effectLst/>
                          <a:latin typeface="Times New Roman" panose="02020603050405020304" pitchFamily="18" charset="0"/>
                          <a:cs typeface="Times New Roman" panose="02020603050405020304" pitchFamily="18" charset="0"/>
                        </a:rPr>
                        <a:t>КПД светильника</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dirty="0">
                          <a:effectLst/>
                          <a:latin typeface="Times New Roman" panose="02020603050405020304" pitchFamily="18" charset="0"/>
                          <a:cs typeface="Times New Roman" panose="02020603050405020304" pitchFamily="18" charset="0"/>
                        </a:rPr>
                        <a:t>50-80%</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r>
              <a:tr h="275509">
                <a:tc>
                  <a:txBody>
                    <a:bodyPr/>
                    <a:lstStyle/>
                    <a:p>
                      <a:pPr indent="384175">
                        <a:lnSpc>
                          <a:spcPct val="115000"/>
                        </a:lnSpc>
                        <a:spcAft>
                          <a:spcPts val="0"/>
                        </a:spcAft>
                      </a:pPr>
                      <a:r>
                        <a:rPr lang="ru-RU" sz="1600">
                          <a:effectLst/>
                          <a:latin typeface="Times New Roman" panose="02020603050405020304" pitchFamily="18" charset="0"/>
                          <a:cs typeface="Times New Roman" panose="02020603050405020304" pitchFamily="18" charset="0"/>
                        </a:rPr>
                        <a:t>Средняя стоимость</a:t>
                      </a:r>
                      <a:endParaRPr lang="ru-RU" sz="16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412750">
                        <a:lnSpc>
                          <a:spcPct val="115000"/>
                        </a:lnSpc>
                        <a:spcAft>
                          <a:spcPts val="0"/>
                        </a:spcAft>
                      </a:pPr>
                      <a:r>
                        <a:rPr lang="ru-RU" sz="1600" dirty="0">
                          <a:effectLst/>
                          <a:latin typeface="Times New Roman" panose="02020603050405020304" pitchFamily="18" charset="0"/>
                          <a:cs typeface="Times New Roman" panose="02020603050405020304" pitchFamily="18" charset="0"/>
                        </a:rPr>
                        <a:t>низкая</a:t>
                      </a:r>
                      <a:endParaRPr lang="ru-RU" sz="1600" dirty="0">
                        <a:effectLst/>
                        <a:latin typeface="Times New Roman" panose="02020603050405020304" pitchFamily="18" charset="0"/>
                        <a:ea typeface="Calibri"/>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261674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6076" y="9801"/>
            <a:ext cx="8928992" cy="6740307"/>
          </a:xfrm>
          <a:prstGeom prst="rect">
            <a:avLst/>
          </a:prstGeom>
        </p:spPr>
        <p:txBody>
          <a:bodyPr wrap="square">
            <a:spAutoFit/>
          </a:bodyPr>
          <a:lstStyle/>
          <a:p>
            <a:pPr indent="719138" algn="ctr">
              <a:spcAft>
                <a:spcPts val="0"/>
              </a:spcAft>
            </a:pPr>
            <a:r>
              <a:rPr lang="ru-RU" b="1" dirty="0">
                <a:latin typeface="Times New Roman"/>
                <a:ea typeface="Calibri"/>
                <a:cs typeface="Times New Roman"/>
              </a:rPr>
              <a:t>Люминесцентная лампа.</a:t>
            </a:r>
            <a:endParaRPr lang="ru-RU" sz="1400" dirty="0">
              <a:ea typeface="Calibri"/>
              <a:cs typeface="Times New Roman"/>
            </a:endParaRPr>
          </a:p>
          <a:p>
            <a:pPr indent="719138" algn="just">
              <a:spcAft>
                <a:spcPts val="0"/>
              </a:spcAft>
            </a:pPr>
            <a:r>
              <a:rPr lang="ru-RU" dirty="0">
                <a:latin typeface="Times New Roman"/>
                <a:ea typeface="Calibri"/>
                <a:cs typeface="Times New Roman"/>
              </a:rPr>
              <a:t>Люминесцентные лампы, называемые еще, лампами дневного света, представляют собой запаянную с обоих концов стеклянную трубку, изнутри  покрытую тонким слоем люминофора.</a:t>
            </a:r>
            <a:endParaRPr lang="ru-RU" sz="1400" dirty="0">
              <a:ea typeface="Calibri"/>
              <a:cs typeface="Times New Roman"/>
            </a:endParaRPr>
          </a:p>
          <a:p>
            <a:pPr indent="719138" algn="just">
              <a:spcAft>
                <a:spcPts val="0"/>
              </a:spcAft>
            </a:pPr>
            <a:r>
              <a:rPr lang="ru-RU" b="1" dirty="0">
                <a:latin typeface="Times New Roman"/>
                <a:ea typeface="Calibri"/>
                <a:cs typeface="Times New Roman"/>
              </a:rPr>
              <a:t>Достоинства: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хорошая светоотдача и более высокий КПД (в сравнении с лампами накаливания);</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разнообразие оттенков света;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рассеянный свет;</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длительный срок службы (2000 -20000 часов в отличие от 1000 у ламп накаливания), при соблюдении определенных условий.</a:t>
            </a:r>
            <a:endParaRPr lang="ru-RU" sz="1400" dirty="0">
              <a:ea typeface="Calibri"/>
              <a:cs typeface="Times New Roman"/>
            </a:endParaRPr>
          </a:p>
          <a:p>
            <a:pPr indent="719138" algn="just">
              <a:spcAft>
                <a:spcPts val="0"/>
              </a:spcAft>
            </a:pPr>
            <a:r>
              <a:rPr lang="ru-RU" b="1" dirty="0">
                <a:latin typeface="Times New Roman"/>
                <a:ea typeface="Calibri"/>
                <a:cs typeface="Times New Roman"/>
              </a:rPr>
              <a:t>Недостатки: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химическая опасность (ЛЛ содержат ртуть в количестве от 10 мг до 1 г);</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неравномерный, неприятный для глаз, иногда вызывающий искажения цвета, освещённых предметов (существуют лампы с люминофором спектра, близкого к сплошному, но имеющие меньшую светоотдачу);</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Со временем люминофор срабатывается, что приводит к изменению спектра, уменьшению светоотдачи и как следствие понижению КПД ЛЛ;</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мерцание лампы с удвоенной частотой питающей сети;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наличие дополнительного приспособления для пуска лампы — пускорегулирующего аппарата (громоздкий дроссель с ненадёжным стартером);</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очень низкий коэффициент мощности ламп — такие лампы являются неудачной для электросети нагрузкой (проблема решается с применением вспомогательных устройств</a:t>
            </a:r>
            <a:r>
              <a:rPr lang="ru-RU" dirty="0" smtClean="0">
                <a:latin typeface="Times New Roman"/>
                <a:ea typeface="Calibri"/>
                <a:cs typeface="Times New Roman"/>
              </a:rPr>
              <a:t>).</a:t>
            </a:r>
            <a:endParaRPr lang="ru-RU" sz="1400" dirty="0">
              <a:ea typeface="Calibri"/>
              <a:cs typeface="Times New Roman"/>
            </a:endParaRPr>
          </a:p>
        </p:txBody>
      </p:sp>
    </p:spTree>
    <p:extLst>
      <p:ext uri="{BB962C8B-B14F-4D97-AF65-F5344CB8AC3E}">
        <p14:creationId xmlns:p14="http://schemas.microsoft.com/office/powerpoint/2010/main" val="1049887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443"/>
          <a:stretch/>
        </p:blipFill>
        <p:spPr bwMode="auto">
          <a:xfrm>
            <a:off x="251520" y="188640"/>
            <a:ext cx="8640960"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01008"/>
            <a:ext cx="8640959" cy="3356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5563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3429384336"/>
              </p:ext>
            </p:extLst>
          </p:nvPr>
        </p:nvGraphicFramePr>
        <p:xfrm>
          <a:off x="251520" y="260648"/>
          <a:ext cx="8496944" cy="6336709"/>
        </p:xfrm>
        <a:graphic>
          <a:graphicData uri="http://schemas.openxmlformats.org/drawingml/2006/table">
            <a:tbl>
              <a:tblPr firstRow="1" firstCol="1" bandRow="1">
                <a:tableStyleId>{5C22544A-7EE6-4342-B048-85BDC9FD1C3A}</a:tableStyleId>
              </a:tblPr>
              <a:tblGrid>
                <a:gridCol w="4536018"/>
                <a:gridCol w="3960926"/>
              </a:tblGrid>
              <a:tr h="678880">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Технические</a:t>
                      </a:r>
                    </a:p>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характеристики</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Люминесцентные</a:t>
                      </a:r>
                    </a:p>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лампы</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678880">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Срок службы источника</a:t>
                      </a:r>
                    </a:p>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света</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8-12 000 часов</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Световая эффективность</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80 Лм/Вт</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678880">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Выделение тепла при</a:t>
                      </a:r>
                    </a:p>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горении</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низкое</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dirty="0" err="1">
                          <a:effectLst/>
                          <a:latin typeface="Times New Roman" panose="02020603050405020304" pitchFamily="18" charset="0"/>
                          <a:cs typeface="Times New Roman" panose="02020603050405020304" pitchFamily="18" charset="0"/>
                        </a:rPr>
                        <a:t>Виброустойчивость</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средняя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Положение горения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горизонтальное</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Электромагнитный шум</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есть</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678880">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Допустимая температура</a:t>
                      </a:r>
                    </a:p>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окружающей среды</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+5 C +55 C</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Перезажигание лампы</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мгновенное</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Пульсации излучения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нет</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Цветовая температура, К</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2000-6500</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Индекс цветопередачи</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80</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Специальная утилизация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требуется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КПД светильника</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45-75%</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9199">
                <a:tc>
                  <a:txBody>
                    <a:bodyPr/>
                    <a:lstStyle/>
                    <a:p>
                      <a:pPr indent="309880" algn="just">
                        <a:lnSpc>
                          <a:spcPct val="115000"/>
                        </a:lnSpc>
                        <a:spcAft>
                          <a:spcPts val="0"/>
                        </a:spcAft>
                      </a:pPr>
                      <a:r>
                        <a:rPr lang="ru-RU" sz="2000">
                          <a:effectLst/>
                          <a:latin typeface="Times New Roman" panose="02020603050405020304" pitchFamily="18" charset="0"/>
                          <a:cs typeface="Times New Roman" panose="02020603050405020304" pitchFamily="18" charset="0"/>
                        </a:rPr>
                        <a:t>Средняя стоимость</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0988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средняя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401480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0"/>
            <a:ext cx="9134156" cy="6740307"/>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Светодиодные лампы.</a:t>
            </a:r>
            <a:endParaRPr lang="ru-RU" sz="1400" dirty="0">
              <a:ea typeface="Calibri"/>
              <a:cs typeface="Times New Roman"/>
            </a:endParaRPr>
          </a:p>
          <a:p>
            <a:pPr indent="450215" algn="just">
              <a:spcAft>
                <a:spcPts val="0"/>
              </a:spcAft>
            </a:pPr>
            <a:r>
              <a:rPr lang="ru-RU" dirty="0">
                <a:latin typeface="Times New Roman"/>
                <a:ea typeface="Calibri"/>
                <a:cs typeface="Times New Roman"/>
              </a:rPr>
              <a:t>В светод­иодных лампах или светильниках (в обиходе — «ледовых», от аббревиатуры LED, </a:t>
            </a:r>
            <a:r>
              <a:rPr lang="ru-RU" dirty="0" err="1">
                <a:latin typeface="Times New Roman"/>
                <a:ea typeface="Calibri"/>
                <a:cs typeface="Times New Roman"/>
              </a:rPr>
              <a:t>Light</a:t>
            </a:r>
            <a:r>
              <a:rPr lang="ru-RU" dirty="0">
                <a:latin typeface="Times New Roman"/>
                <a:ea typeface="Calibri"/>
                <a:cs typeface="Times New Roman"/>
              </a:rPr>
              <a:t> </a:t>
            </a:r>
            <a:r>
              <a:rPr lang="ru-RU" dirty="0" err="1">
                <a:latin typeface="Times New Roman"/>
                <a:ea typeface="Calibri"/>
                <a:cs typeface="Times New Roman"/>
              </a:rPr>
              <a:t>Emitting</a:t>
            </a:r>
            <a:r>
              <a:rPr lang="ru-RU" dirty="0">
                <a:latin typeface="Times New Roman"/>
                <a:ea typeface="Calibri"/>
                <a:cs typeface="Times New Roman"/>
              </a:rPr>
              <a:t> </a:t>
            </a:r>
            <a:r>
              <a:rPr lang="ru-RU" dirty="0" err="1">
                <a:latin typeface="Times New Roman"/>
                <a:ea typeface="Calibri"/>
                <a:cs typeface="Times New Roman"/>
              </a:rPr>
              <a:t>Diode</a:t>
            </a:r>
            <a:r>
              <a:rPr lang="ru-RU" dirty="0">
                <a:latin typeface="Times New Roman"/>
                <a:ea typeface="Calibri"/>
                <a:cs typeface="Times New Roman"/>
              </a:rPr>
              <a:t>) в качестве источника света используются светодиоды,  данный вид светильников применяются для промышленного, бытового и уличного освещения.</a:t>
            </a:r>
            <a:endParaRPr lang="ru-RU" sz="1400" dirty="0">
              <a:ea typeface="Calibri"/>
              <a:cs typeface="Times New Roman"/>
            </a:endParaRPr>
          </a:p>
          <a:p>
            <a:pPr indent="450215" algn="just">
              <a:spcAft>
                <a:spcPts val="0"/>
              </a:spcAft>
            </a:pPr>
            <a:r>
              <a:rPr lang="ru-RU" dirty="0">
                <a:latin typeface="Times New Roman"/>
                <a:ea typeface="Calibri"/>
                <a:cs typeface="Times New Roman"/>
              </a:rPr>
              <a:t>Светодиоды отличаются особой долговечностью и имеют срок службы 25 000-100 000 часов, а также обладают светоотдачей ≈ 100 Лм/Вт. Говоря о цветопередаче, стоит отметить, что она не относится даже к средней. Излучаемый светодиодами свет находится в очень узком спектре, но есть возможность подбора любого цвета излучения. Отличительной характеристикой является небольшой нагрев колбы, поэтому применяют светодиодные лампы в местах, где важен стабильный температурный режим.</a:t>
            </a:r>
            <a:endParaRPr lang="ru-RU" sz="1400" dirty="0">
              <a:ea typeface="Calibri"/>
              <a:cs typeface="Times New Roman"/>
            </a:endParaRPr>
          </a:p>
          <a:p>
            <a:pPr indent="450215" algn="just">
              <a:spcAft>
                <a:spcPts val="0"/>
              </a:spcAft>
            </a:pPr>
            <a:r>
              <a:rPr lang="ru-RU" dirty="0">
                <a:latin typeface="Times New Roman"/>
                <a:ea typeface="Calibri"/>
                <a:cs typeface="Times New Roman"/>
              </a:rPr>
              <a:t>Цоколи ламп данного вида стандартные, что позволяет устанавливать такие лампочки в любые патроны. </a:t>
            </a:r>
            <a:endParaRPr lang="ru-RU" sz="1400" dirty="0">
              <a:ea typeface="Calibri"/>
              <a:cs typeface="Times New Roman"/>
            </a:endParaRPr>
          </a:p>
          <a:p>
            <a:pPr indent="450215" algn="just">
              <a:spcAft>
                <a:spcPts val="0"/>
              </a:spcAft>
            </a:pPr>
            <a:r>
              <a:rPr lang="ru-RU" dirty="0">
                <a:latin typeface="Times New Roman"/>
                <a:ea typeface="Calibri"/>
                <a:cs typeface="Times New Roman"/>
              </a:rPr>
              <a:t>Достоинства:</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самый большой срок службы среди всех ламп  (от 10 000 до 100 000 часов);</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низкое энергопотребление;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устойчивость к вибрации и механическим ударам;</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безотказная работа при различных температурах от - 60 до +60С;</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светодиодные лампы изготавливаются на любое напряжение, нет необходимости установки дополнительных балластных резисторов;</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обладает "чистым цветом", что важно в световом дизайне.</a:t>
            </a:r>
            <a:endParaRPr lang="ru-RU" sz="1400" dirty="0">
              <a:ea typeface="Calibri"/>
              <a:cs typeface="Times New Roman"/>
            </a:endParaRPr>
          </a:p>
          <a:p>
            <a:pPr indent="450215" algn="just">
              <a:spcAft>
                <a:spcPts val="0"/>
              </a:spcAft>
            </a:pPr>
            <a:r>
              <a:rPr lang="ru-RU" dirty="0">
                <a:latin typeface="Times New Roman"/>
                <a:ea typeface="Calibri"/>
                <a:cs typeface="Times New Roman"/>
              </a:rPr>
              <a:t>Недостатки:</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самый главный недостаток - высокая цена;</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ограничена сфера применения, в некоторых случаях лампы накаливания нельзя заменить светодиодными.</a:t>
            </a:r>
            <a:endParaRPr lang="ru-RU" sz="1400" dirty="0">
              <a:ea typeface="Calibri"/>
              <a:cs typeface="Times New Roman"/>
            </a:endParaRPr>
          </a:p>
        </p:txBody>
      </p:sp>
    </p:spTree>
    <p:extLst>
      <p:ext uri="{BB962C8B-B14F-4D97-AF65-F5344CB8AC3E}">
        <p14:creationId xmlns:p14="http://schemas.microsoft.com/office/powerpoint/2010/main" val="810364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640960" cy="6482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4947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2471507405"/>
              </p:ext>
            </p:extLst>
          </p:nvPr>
        </p:nvGraphicFramePr>
        <p:xfrm>
          <a:off x="323528" y="332656"/>
          <a:ext cx="8568952" cy="6271950"/>
        </p:xfrm>
        <a:graphic>
          <a:graphicData uri="http://schemas.openxmlformats.org/drawingml/2006/table">
            <a:tbl>
              <a:tblPr firstRow="1" firstCol="1" bandRow="1">
                <a:tableStyleId>{5C22544A-7EE6-4342-B048-85BDC9FD1C3A}</a:tableStyleId>
              </a:tblPr>
              <a:tblGrid>
                <a:gridCol w="5043648"/>
                <a:gridCol w="3525304"/>
              </a:tblGrid>
              <a:tr h="604454">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Технические</a:t>
                      </a:r>
                    </a:p>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характеристики</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Светодиодные</a:t>
                      </a:r>
                    </a:p>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лампы</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604454">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Срок службы источника</a:t>
                      </a:r>
                    </a:p>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света</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50 000 часов</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293108">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Световая эффективность</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80 – 100 Лм/Вт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604454">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Выделение тепла при</a:t>
                      </a:r>
                    </a:p>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горении</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низкое</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293108">
                <a:tc>
                  <a:txBody>
                    <a:bodyPr/>
                    <a:lstStyle/>
                    <a:p>
                      <a:pPr indent="392430" algn="just">
                        <a:lnSpc>
                          <a:spcPct val="115000"/>
                        </a:lnSpc>
                        <a:spcAft>
                          <a:spcPts val="0"/>
                        </a:spcAft>
                      </a:pPr>
                      <a:r>
                        <a:rPr lang="ru-RU" sz="1800" dirty="0" err="1">
                          <a:effectLst/>
                          <a:latin typeface="Times New Roman" panose="02020603050405020304" pitchFamily="18" charset="0"/>
                          <a:cs typeface="Times New Roman" panose="02020603050405020304" pitchFamily="18" charset="0"/>
                        </a:rPr>
                        <a:t>Виброустойчивость</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высокая</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604454">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Устойчивость к перепадам</a:t>
                      </a:r>
                    </a:p>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напряжения</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высокая</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604454">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Чувствительность к частым</a:t>
                      </a:r>
                    </a:p>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включениям</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нет</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604454">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Допустимая температура</a:t>
                      </a:r>
                    </a:p>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окружающей среды</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- 40 C +40 C</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293108">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Перезажигание лампы</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мгновенное</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93108">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Пульсации излучения</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нет</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93108">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Цветовая температура, К</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2000-6500</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93108">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Индекс цветопередачи</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80</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93108">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Специальная утилизация</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не требуется</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93108">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КПД светильника</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70-100%</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93108">
                <a:tc>
                  <a:txBody>
                    <a:bodyPr/>
                    <a:lstStyle/>
                    <a:p>
                      <a:pPr indent="392430" algn="just">
                        <a:lnSpc>
                          <a:spcPct val="115000"/>
                        </a:lnSpc>
                        <a:spcAft>
                          <a:spcPts val="0"/>
                        </a:spcAft>
                      </a:pPr>
                      <a:r>
                        <a:rPr lang="ru-RU" sz="1800">
                          <a:effectLst/>
                          <a:latin typeface="Times New Roman" panose="02020603050405020304" pitchFamily="18" charset="0"/>
                          <a:cs typeface="Times New Roman" panose="02020603050405020304" pitchFamily="18" charset="0"/>
                        </a:rPr>
                        <a:t>Средняя стоимость</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92430"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высокая</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784829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16632"/>
            <a:ext cx="8784976" cy="4247317"/>
          </a:xfrm>
          <a:prstGeom prst="rect">
            <a:avLst/>
          </a:prstGeom>
        </p:spPr>
        <p:txBody>
          <a:bodyPr wrap="square">
            <a:spAutoFit/>
          </a:bodyPr>
          <a:lstStyle/>
          <a:p>
            <a:pPr indent="719138" algn="ctr">
              <a:spcAft>
                <a:spcPts val="0"/>
              </a:spcAft>
            </a:pPr>
            <a:r>
              <a:rPr lang="ru-RU" b="1" dirty="0" err="1">
                <a:latin typeface="Times New Roman"/>
                <a:ea typeface="Calibri"/>
                <a:cs typeface="Times New Roman"/>
              </a:rPr>
              <a:t>Металлогалогенные</a:t>
            </a:r>
            <a:r>
              <a:rPr lang="ru-RU" b="1" dirty="0">
                <a:latin typeface="Times New Roman"/>
                <a:ea typeface="Calibri"/>
                <a:cs typeface="Times New Roman"/>
              </a:rPr>
              <a:t> лампы.</a:t>
            </a:r>
            <a:endParaRPr lang="ru-RU" sz="1400" dirty="0">
              <a:ea typeface="Calibri"/>
              <a:cs typeface="Times New Roman"/>
            </a:endParaRPr>
          </a:p>
          <a:p>
            <a:pPr indent="719138" algn="just">
              <a:spcAft>
                <a:spcPts val="0"/>
              </a:spcAft>
            </a:pPr>
            <a:r>
              <a:rPr lang="ru-RU" dirty="0" err="1">
                <a:latin typeface="Times New Roman"/>
                <a:ea typeface="Calibri"/>
                <a:cs typeface="Times New Roman"/>
              </a:rPr>
              <a:t>Металлогалогенные</a:t>
            </a:r>
            <a:r>
              <a:rPr lang="ru-RU" dirty="0">
                <a:latin typeface="Times New Roman"/>
                <a:ea typeface="Calibri"/>
                <a:cs typeface="Times New Roman"/>
              </a:rPr>
              <a:t> лампы (МГЛ / HMI) являются одним из видов газоразрядных ламп (ГРЛ) высокого давления. От других ГРЛ отличаются тем, что для коррекции спектральной характеристики дугового разряда в парах ртути, в горелку МГЛ дозируются специальные излучающие добавки (ИД), представляющие собой галогениды некоторых металлов.</a:t>
            </a:r>
            <a:endParaRPr lang="ru-RU" sz="1400" dirty="0">
              <a:ea typeface="Calibri"/>
              <a:cs typeface="Times New Roman"/>
            </a:endParaRPr>
          </a:p>
          <a:p>
            <a:pPr indent="719138" algn="just">
              <a:spcAft>
                <a:spcPts val="0"/>
              </a:spcAft>
            </a:pPr>
            <a:r>
              <a:rPr lang="ru-RU" dirty="0">
                <a:latin typeface="Times New Roman"/>
                <a:ea typeface="Calibri"/>
                <a:cs typeface="Times New Roman"/>
              </a:rPr>
              <a:t>Достоинства: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светоотдача в 10 раз больше, чем у ламп накаливания.</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компактный источник света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надежная работа при низких температурах и различных условиях эксплуатации;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возможность применять лампы разной цветности.</a:t>
            </a:r>
            <a:endParaRPr lang="ru-RU" sz="1400" dirty="0">
              <a:ea typeface="Calibri"/>
              <a:cs typeface="Times New Roman"/>
            </a:endParaRPr>
          </a:p>
          <a:p>
            <a:pPr indent="719138" algn="just">
              <a:spcAft>
                <a:spcPts val="0"/>
              </a:spcAft>
            </a:pPr>
            <a:r>
              <a:rPr lang="ru-RU" dirty="0">
                <a:latin typeface="Times New Roman"/>
                <a:ea typeface="Calibri"/>
                <a:cs typeface="Times New Roman"/>
              </a:rPr>
              <a:t>Недостатки: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время </a:t>
            </a:r>
            <a:r>
              <a:rPr lang="ru-RU" dirty="0" err="1">
                <a:latin typeface="Times New Roman"/>
                <a:ea typeface="Calibri"/>
                <a:cs typeface="Times New Roman"/>
              </a:rPr>
              <a:t>разгорания</a:t>
            </a:r>
            <a:r>
              <a:rPr lang="ru-RU" dirty="0">
                <a:latin typeface="Times New Roman"/>
                <a:ea typeface="Calibri"/>
                <a:cs typeface="Times New Roman"/>
              </a:rPr>
              <a:t> 30-50 секунд, после отключения не включаются пока не остынут;</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высокая стоимость.</a:t>
            </a:r>
            <a:endParaRPr lang="ru-RU" sz="1400" dirty="0">
              <a:ea typeface="Calibri"/>
              <a:cs typeface="Times New Roman"/>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365764"/>
            <a:ext cx="5472608" cy="2460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270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629408"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213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1342" y="54580"/>
            <a:ext cx="8928992" cy="6555641"/>
          </a:xfrm>
          <a:prstGeom prst="rect">
            <a:avLst/>
          </a:prstGeom>
        </p:spPr>
        <p:txBody>
          <a:bodyPr wrap="square">
            <a:spAutoFit/>
          </a:bodyPr>
          <a:lstStyle/>
          <a:p>
            <a:pPr indent="719138" algn="just">
              <a:spcAft>
                <a:spcPts val="0"/>
              </a:spcAft>
            </a:pPr>
            <a:r>
              <a:rPr lang="ru-RU" sz="2000" dirty="0" smtClean="0">
                <a:effectLst/>
                <a:latin typeface="Times New Roman"/>
                <a:ea typeface="Calibri"/>
                <a:cs typeface="Times New Roman"/>
              </a:rPr>
              <a:t>Периферический отдел ЗА (глаза) состоит из трех основных функциональных частей:</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        светочувствительная и различительная (сетчатка),</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        оптическая (зрачок, роговица, хрусталик, стекловидное тело),</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        мышечная (мышца зрачка, хрусталика и глазного яблока).</a:t>
            </a:r>
            <a:endParaRPr lang="ru-RU" sz="2000" dirty="0">
              <a:ea typeface="Calibri"/>
              <a:cs typeface="Times New Roman"/>
            </a:endParaRPr>
          </a:p>
          <a:p>
            <a:pPr indent="719138" algn="just">
              <a:spcAft>
                <a:spcPts val="0"/>
              </a:spcAft>
            </a:pPr>
            <a:r>
              <a:rPr lang="ru-RU" sz="2000" i="1" dirty="0" smtClean="0">
                <a:effectLst/>
                <a:latin typeface="Times New Roman"/>
                <a:ea typeface="Calibri"/>
                <a:cs typeface="Times New Roman"/>
              </a:rPr>
              <a:t>Сетчатка</a:t>
            </a:r>
            <a:r>
              <a:rPr lang="ru-RU" sz="2000" dirty="0" smtClean="0">
                <a:effectLst/>
                <a:latin typeface="Times New Roman"/>
                <a:ea typeface="Calibri"/>
                <a:cs typeface="Times New Roman"/>
              </a:rPr>
              <a:t> содержит светочувствительные элементы, которые распределены неравномерно: в центре преобладают колбочки, а по мере удаления к периферии – палочки.</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Палочки обладают высокой степенью чувствительности к видимому излучению, действуют обычно при низкой освещенности (осуществляют сумеречное зрение) и не реагируют на цвета. Колбочки менее чувствительны к свету, действуют в дневное время и способны воспринимать цвета (осуществляют дневное зрение).</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Следует подчеркнуть, что ЗА человека реагирует на яркость, т.е. на световой поток, отразившийся от предмета по направлению к глазу. Отражательная способность или светлота окружающих нас предметов неодинакова. Вот почему при постоянстве освещения мы можем воспринимать многообразие оттенков окружающего нас мира.</a:t>
            </a:r>
            <a:endParaRPr lang="ru-RU" sz="2000" dirty="0">
              <a:ea typeface="Calibri"/>
              <a:cs typeface="Times New Roman"/>
            </a:endParaRPr>
          </a:p>
          <a:p>
            <a:pPr indent="719138" algn="just">
              <a:spcAft>
                <a:spcPts val="0"/>
              </a:spcAft>
            </a:pPr>
            <a:r>
              <a:rPr lang="ru-RU" sz="2000" dirty="0" smtClean="0">
                <a:effectLst/>
                <a:latin typeface="Times New Roman"/>
                <a:ea typeface="Calibri"/>
                <a:cs typeface="Times New Roman"/>
              </a:rPr>
              <a:t>При воздействии меняющегося светового потока на сетчатку в ней происходят процессы зрительной адаптации, то есть процессы приспособления ЗА к работе в изменившихся условиях световой среды.</a:t>
            </a:r>
            <a:endParaRPr lang="ru-RU" sz="2000" dirty="0">
              <a:ea typeface="Calibri"/>
              <a:cs typeface="Times New Roman"/>
            </a:endParaRPr>
          </a:p>
        </p:txBody>
      </p:sp>
    </p:spTree>
    <p:extLst>
      <p:ext uri="{BB962C8B-B14F-4D97-AF65-F5344CB8AC3E}">
        <p14:creationId xmlns:p14="http://schemas.microsoft.com/office/powerpoint/2010/main" val="12716318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3390200553"/>
              </p:ext>
            </p:extLst>
          </p:nvPr>
        </p:nvGraphicFramePr>
        <p:xfrm>
          <a:off x="323528" y="332656"/>
          <a:ext cx="8496944" cy="6323992"/>
        </p:xfrm>
        <a:graphic>
          <a:graphicData uri="http://schemas.openxmlformats.org/drawingml/2006/table">
            <a:tbl>
              <a:tblPr firstRow="1" firstCol="1" bandRow="1">
                <a:tableStyleId>{5C22544A-7EE6-4342-B048-85BDC9FD1C3A}</a:tableStyleId>
              </a:tblPr>
              <a:tblGrid>
                <a:gridCol w="4976924"/>
                <a:gridCol w="3520020"/>
              </a:tblGrid>
              <a:tr h="999390">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Технические</a:t>
                      </a:r>
                    </a:p>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характеристики</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9050" indent="-19050" algn="just">
                        <a:lnSpc>
                          <a:spcPct val="115000"/>
                        </a:lnSpc>
                        <a:spcAft>
                          <a:spcPts val="0"/>
                        </a:spcAft>
                      </a:pPr>
                      <a:r>
                        <a:rPr lang="ru-RU" sz="1800" dirty="0" err="1">
                          <a:effectLst/>
                          <a:latin typeface="Times New Roman" panose="02020603050405020304" pitchFamily="18" charset="0"/>
                          <a:cs typeface="Times New Roman" panose="02020603050405020304" pitchFamily="18" charset="0"/>
                        </a:rPr>
                        <a:t>Металлогалогенные</a:t>
                      </a:r>
                      <a:r>
                        <a:rPr lang="ru-RU" sz="1800" dirty="0">
                          <a:effectLst/>
                          <a:latin typeface="Times New Roman" panose="02020603050405020304" pitchFamily="18" charset="0"/>
                          <a:cs typeface="Times New Roman" panose="02020603050405020304" pitchFamily="18" charset="0"/>
                        </a:rPr>
                        <a:t/>
                      </a:r>
                      <a:br>
                        <a:rPr lang="ru-RU" sz="1800" dirty="0">
                          <a:effectLst/>
                          <a:latin typeface="Times New Roman" panose="02020603050405020304" pitchFamily="18" charset="0"/>
                          <a:cs typeface="Times New Roman" panose="02020603050405020304" pitchFamily="18" charset="0"/>
                        </a:rPr>
                      </a:br>
                      <a:r>
                        <a:rPr lang="ru-RU" sz="1800" dirty="0" smtClean="0">
                          <a:effectLst/>
                          <a:latin typeface="Times New Roman" panose="02020603050405020304" pitchFamily="18" charset="0"/>
                          <a:cs typeface="Times New Roman" panose="02020603050405020304" pitchFamily="18" charset="0"/>
                        </a:rPr>
                        <a:t>                    лампы</a:t>
                      </a:r>
                      <a:r>
                        <a:rPr lang="ru-RU" sz="1800" dirty="0">
                          <a:effectLst/>
                          <a:latin typeface="Times New Roman" panose="02020603050405020304" pitchFamily="18" charset="0"/>
                          <a:cs typeface="Times New Roman" panose="02020603050405020304" pitchFamily="18" charset="0"/>
                        </a:rPr>
                        <a:t> </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595007">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Срок службы источника</a:t>
                      </a:r>
                    </a:p>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света</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10 000 часов</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Световая эффективность</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70 Лм/Вт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Звуковой шум</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есть</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Положение горения</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определенное</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595007">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Устойчивость к перепадам</a:t>
                      </a:r>
                    </a:p>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напряжения</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низкая</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595007">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Чувствительность к частым</a:t>
                      </a:r>
                    </a:p>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включениям</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есть</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595007">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Допустимая температура</a:t>
                      </a:r>
                    </a:p>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окружающей среды</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- 40 C +40 C</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Перезажигание лампы</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5-7 минут</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Пульсации излучения</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мало заметные</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Цветовая температура, К</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2000-6500</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Индекс цветопередачи</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60-90</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Специальная утилизация</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требуется</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КПД светильника</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50-75%</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288528">
                <a:tc>
                  <a:txBody>
                    <a:bodyPr/>
                    <a:lstStyle/>
                    <a:p>
                      <a:pPr indent="353695" algn="just">
                        <a:lnSpc>
                          <a:spcPct val="115000"/>
                        </a:lnSpc>
                        <a:spcAft>
                          <a:spcPts val="0"/>
                        </a:spcAft>
                      </a:pPr>
                      <a:r>
                        <a:rPr lang="ru-RU" sz="1800">
                          <a:effectLst/>
                          <a:latin typeface="Times New Roman" panose="02020603050405020304" pitchFamily="18" charset="0"/>
                          <a:cs typeface="Times New Roman" panose="02020603050405020304" pitchFamily="18" charset="0"/>
                        </a:rPr>
                        <a:t>Средняя стоимость</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indent="353695" algn="just">
                        <a:lnSpc>
                          <a:spcPct val="115000"/>
                        </a:lnSpc>
                        <a:spcAft>
                          <a:spcPts val="0"/>
                        </a:spcAft>
                      </a:pPr>
                      <a:r>
                        <a:rPr lang="ru-RU" sz="1800" dirty="0">
                          <a:effectLst/>
                          <a:latin typeface="Times New Roman" panose="02020603050405020304" pitchFamily="18" charset="0"/>
                          <a:cs typeface="Times New Roman" panose="02020603050405020304" pitchFamily="18" charset="0"/>
                        </a:rPr>
                        <a:t>Высокая</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2157700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8017" y="188640"/>
            <a:ext cx="8784976" cy="6740307"/>
          </a:xfrm>
          <a:prstGeom prst="rect">
            <a:avLst/>
          </a:prstGeom>
        </p:spPr>
        <p:txBody>
          <a:bodyPr wrap="square">
            <a:spAutoFit/>
          </a:bodyPr>
          <a:lstStyle/>
          <a:p>
            <a:pPr indent="719138" algn="ctr">
              <a:spcAft>
                <a:spcPts val="0"/>
              </a:spcAft>
            </a:pPr>
            <a:r>
              <a:rPr lang="ru-RU" b="1" dirty="0">
                <a:latin typeface="Times New Roman"/>
                <a:ea typeface="Calibri"/>
                <a:cs typeface="Times New Roman"/>
              </a:rPr>
              <a:t>Дуговые ртутные люминесцентные лампы.</a:t>
            </a:r>
            <a:endParaRPr lang="ru-RU" sz="1400" dirty="0">
              <a:ea typeface="Calibri"/>
              <a:cs typeface="Times New Roman"/>
            </a:endParaRPr>
          </a:p>
          <a:p>
            <a:pPr indent="719138" algn="just">
              <a:spcAft>
                <a:spcPts val="0"/>
              </a:spcAft>
            </a:pPr>
            <a:r>
              <a:rPr lang="ru-RU" dirty="0">
                <a:latin typeface="Times New Roman"/>
                <a:ea typeface="Calibri"/>
                <a:cs typeface="Times New Roman"/>
              </a:rPr>
              <a:t>Лампы ДРЛ (Дуговые </a:t>
            </a:r>
            <a:r>
              <a:rPr lang="ru-RU" dirty="0" err="1">
                <a:latin typeface="Times New Roman"/>
                <a:ea typeface="Calibri"/>
                <a:cs typeface="Times New Roman"/>
              </a:rPr>
              <a:t>Ртутно</a:t>
            </a:r>
            <a:r>
              <a:rPr lang="ru-RU" dirty="0">
                <a:latin typeface="Times New Roman"/>
                <a:ea typeface="Calibri"/>
                <a:cs typeface="Times New Roman"/>
              </a:rPr>
              <a:t> Люминесцентные) имеют очень высокую световую отдачу (до 60 лм/Вт) и относятся к ртутным газоразрядным лампам высокого давления с исправленной цветностью. ДРЛ лампа состоит из кварцевой трубки (горелки), находящейся в стеклянной колбе, внутренняя поверхность которой покрыта тонким слоем люминофора, он в свою очередь преобразовывает ультрафиолетовое излучение, возникающее в следствии дугового разряда в трубке, в видимый свет, который может улавливать человеческий глаз.</a:t>
            </a:r>
            <a:endParaRPr lang="ru-RU" sz="1400" dirty="0">
              <a:ea typeface="Calibri"/>
              <a:cs typeface="Times New Roman"/>
            </a:endParaRPr>
          </a:p>
          <a:p>
            <a:pPr indent="719138" algn="just">
              <a:spcAft>
                <a:spcPts val="0"/>
              </a:spcAft>
            </a:pPr>
            <a:r>
              <a:rPr lang="ru-RU" dirty="0">
                <a:latin typeface="Times New Roman"/>
                <a:ea typeface="Calibri"/>
                <a:cs typeface="Times New Roman"/>
              </a:rPr>
              <a:t>Достоинства: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хорошая световая отдача (до 55 лм/Вт);</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большой срок службы (10000 ч);</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компактность;</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неприхотливость к условиям окружающей среды (кроме сверхнизких температур).</a:t>
            </a:r>
            <a:endParaRPr lang="ru-RU" sz="1400" dirty="0">
              <a:ea typeface="Calibri"/>
              <a:cs typeface="Times New Roman"/>
            </a:endParaRPr>
          </a:p>
          <a:p>
            <a:pPr indent="719138" algn="just">
              <a:spcAft>
                <a:spcPts val="0"/>
              </a:spcAft>
            </a:pPr>
            <a:r>
              <a:rPr lang="ru-RU" dirty="0">
                <a:latin typeface="Times New Roman"/>
                <a:ea typeface="Calibri"/>
                <a:cs typeface="Times New Roman"/>
              </a:rPr>
              <a:t>Недостатки: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преобладание в спектре лучей сине-зеленой части, ведущее к плохой цветопередаче, что исключает применение ламп, когда объектами которые необходимо осветить, являются лица людей или окрашенные поверхности;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возможность работы только на переменном токе;</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необходимость включения через балластный дроссель;</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длительность </a:t>
            </a:r>
            <a:r>
              <a:rPr lang="ru-RU" dirty="0" err="1">
                <a:latin typeface="Times New Roman"/>
                <a:ea typeface="Calibri"/>
                <a:cs typeface="Times New Roman"/>
              </a:rPr>
              <a:t>разгорания</a:t>
            </a:r>
            <a:r>
              <a:rPr lang="ru-RU" dirty="0">
                <a:latin typeface="Times New Roman"/>
                <a:ea typeface="Calibri"/>
                <a:cs typeface="Times New Roman"/>
              </a:rPr>
              <a:t> при включении (около7 минут) и долгое начало повторного зажигания (около 10 мин).</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пульсации светового потока, большие чем у люминесцентных ламп;</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уменьшение светового потока к концу службы.</a:t>
            </a:r>
            <a:endParaRPr lang="ru-RU" sz="1400" dirty="0">
              <a:ea typeface="Calibri"/>
              <a:cs typeface="Times New Roman"/>
            </a:endParaRPr>
          </a:p>
        </p:txBody>
      </p:sp>
    </p:spTree>
    <p:extLst>
      <p:ext uri="{BB962C8B-B14F-4D97-AF65-F5344CB8AC3E}">
        <p14:creationId xmlns:p14="http://schemas.microsoft.com/office/powerpoint/2010/main" val="4224538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89" y="27794"/>
            <a:ext cx="8684462" cy="3689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5" y="3717032"/>
            <a:ext cx="5494359" cy="3114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046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2495744889"/>
              </p:ext>
            </p:extLst>
          </p:nvPr>
        </p:nvGraphicFramePr>
        <p:xfrm>
          <a:off x="251520" y="260648"/>
          <a:ext cx="8640960" cy="6336704"/>
        </p:xfrm>
        <a:graphic>
          <a:graphicData uri="http://schemas.openxmlformats.org/drawingml/2006/table">
            <a:tbl>
              <a:tblPr firstRow="1" firstCol="1" bandRow="1">
                <a:tableStyleId>{5C22544A-7EE6-4342-B048-85BDC9FD1C3A}</a:tableStyleId>
              </a:tblPr>
              <a:tblGrid>
                <a:gridCol w="4758290"/>
                <a:gridCol w="3882670"/>
              </a:tblGrid>
              <a:tr h="1047909">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Технические</a:t>
                      </a:r>
                    </a:p>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характеристики</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Дуговые ртутные</a:t>
                      </a:r>
                      <a:br>
                        <a:rPr lang="ru-RU" sz="2000">
                          <a:effectLst/>
                          <a:latin typeface="Times New Roman" panose="02020603050405020304" pitchFamily="18" charset="0"/>
                          <a:cs typeface="Times New Roman" panose="02020603050405020304" pitchFamily="18" charset="0"/>
                        </a:rPr>
                      </a:br>
                      <a:r>
                        <a:rPr lang="ru-RU" sz="2000">
                          <a:effectLst/>
                          <a:latin typeface="Times New Roman" panose="02020603050405020304" pitchFamily="18" charset="0"/>
                          <a:cs typeface="Times New Roman" panose="02020603050405020304" pitchFamily="18" charset="0"/>
                        </a:rPr>
                        <a:t>люминесцентные лампы</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673805">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Срок службы источника</a:t>
                      </a:r>
                    </a:p>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света</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до 10 000 часов</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Световая эффективность</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40 Лм/Вт</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Положение горения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есть</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Звуковой шум</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есть</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Электромагнитный шум</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нет</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673805">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Чувствительность к частым</a:t>
                      </a:r>
                    </a:p>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включениям</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средняя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673805">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Допустимая температура</a:t>
                      </a:r>
                    </a:p>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окружающей среды</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низкая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Пульсации излучения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заметные</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Цветовая температура, К</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6000</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Индекс цветопередачи</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100</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Специальная утилизация</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требуется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КПД светильника</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45-70%</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r h="326738">
                <a:tc>
                  <a:txBody>
                    <a:bodyPr/>
                    <a:lstStyle/>
                    <a:p>
                      <a:pPr marL="314960" algn="just">
                        <a:lnSpc>
                          <a:spcPct val="115000"/>
                        </a:lnSpc>
                        <a:spcAft>
                          <a:spcPts val="0"/>
                        </a:spcAft>
                      </a:pPr>
                      <a:r>
                        <a:rPr lang="ru-RU" sz="2000">
                          <a:effectLst/>
                          <a:latin typeface="Times New Roman" panose="02020603050405020304" pitchFamily="18" charset="0"/>
                          <a:cs typeface="Times New Roman" panose="02020603050405020304" pitchFamily="18" charset="0"/>
                        </a:rPr>
                        <a:t>Средняя стоимость</a:t>
                      </a:r>
                      <a:endParaRPr lang="ru-RU" sz="20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314960" algn="just">
                        <a:lnSpc>
                          <a:spcPct val="115000"/>
                        </a:lnSpc>
                        <a:spcAft>
                          <a:spcPts val="0"/>
                        </a:spcAft>
                      </a:pPr>
                      <a:r>
                        <a:rPr lang="ru-RU" sz="2000" dirty="0">
                          <a:effectLst/>
                          <a:latin typeface="Times New Roman" panose="02020603050405020304" pitchFamily="18" charset="0"/>
                          <a:cs typeface="Times New Roman" panose="02020603050405020304" pitchFamily="18" charset="0"/>
                        </a:rPr>
                        <a:t>низкая</a:t>
                      </a:r>
                      <a:endParaRPr lang="ru-RU" sz="2000" dirty="0">
                        <a:effectLst/>
                        <a:latin typeface="Times New Roman" panose="02020603050405020304" pitchFamily="18" charset="0"/>
                        <a:ea typeface="Calibri"/>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35884445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6740307"/>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Энергосберегающие (люминесцентные) лампы</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Высокая светоотдача говорит о том, что лампочка является энергосберегающей. Ведь чем выше данный показатель, тем большее количество энергии экономится. Люминесцентные лампы как раз обладают очень высокой светоотдачей (40-80 Лм/Вт), неплохой цветопередачей (≈85%), довольно долгим сроком службы (10 тыс. часов). Они работают за счет ультрафиолетового излучения, содержат ртуть (от 10 мг до 1 г). </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Люминесцентные лампочки, появившиеся достаточно давно, применяются на станциях метро, в производственных помещениях, офисах, больших магазинах. Данные лампы позволяют очень сильно экономить электроэнергию, но в быту применяются редко. Это происходит потому, что преобладает посредственная цветопередача и люди чувствуют себя некомфортно при их освещении.  Кроме того, именно люминесцентные лампы при нарушении в функционировании начинают сильно мерцать и мигать, что очень плохо влияет на психологическое состояние человека. В таких ситуациях очень важно вовремя заменить вышедшую из строя лампу. Кроме того, если окружающая температура отрицательная, то свет становится намного тусклее.</a:t>
            </a:r>
            <a:endParaRPr lang="ru-RU" sz="1400" dirty="0">
              <a:ea typeface="Calibri"/>
              <a:cs typeface="Times New Roman"/>
            </a:endParaRPr>
          </a:p>
        </p:txBody>
      </p:sp>
    </p:spTree>
    <p:extLst>
      <p:ext uri="{BB962C8B-B14F-4D97-AF65-F5344CB8AC3E}">
        <p14:creationId xmlns:p14="http://schemas.microsoft.com/office/powerpoint/2010/main" val="38348278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7845"/>
          <a:stretch/>
        </p:blipFill>
        <p:spPr bwMode="auto">
          <a:xfrm>
            <a:off x="251520" y="188640"/>
            <a:ext cx="8640960" cy="64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7288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0"/>
            <a:ext cx="8784976" cy="5493812"/>
          </a:xfrm>
          <a:prstGeom prst="rect">
            <a:avLst/>
          </a:prstGeom>
        </p:spPr>
        <p:txBody>
          <a:bodyPr wrap="square">
            <a:spAutoFit/>
          </a:bodyPr>
          <a:lstStyle/>
          <a:p>
            <a:pPr indent="719138" algn="just">
              <a:lnSpc>
                <a:spcPct val="150000"/>
              </a:lnSpc>
              <a:spcAft>
                <a:spcPts val="0"/>
              </a:spcAft>
              <a:tabLst>
                <a:tab pos="0" algn="l"/>
                <a:tab pos="457200" algn="l"/>
              </a:tabLst>
            </a:pPr>
            <a:r>
              <a:rPr lang="ru-RU" dirty="0">
                <a:latin typeface="Times New Roman"/>
                <a:ea typeface="Calibri"/>
                <a:cs typeface="Times New Roman"/>
              </a:rPr>
              <a:t>Как стало ясно, понятие «энергосберегающая лампа» на данный момент применимо к люминесцентным лампам, которые устанавливаются вместо лампы накаливания без лишнего переделывания. Благодаря появлению такой лампочки экономия электричества при непрерывном использовании стала возможной.</a:t>
            </a:r>
            <a:endParaRPr lang="ru-RU" sz="1400" dirty="0">
              <a:ea typeface="Calibri"/>
              <a:cs typeface="Times New Roman"/>
            </a:endParaRPr>
          </a:p>
          <a:p>
            <a:pPr indent="719138" algn="just">
              <a:lnSpc>
                <a:spcPct val="150000"/>
              </a:lnSpc>
              <a:spcAft>
                <a:spcPts val="0"/>
              </a:spcAft>
              <a:tabLst>
                <a:tab pos="0" algn="l"/>
                <a:tab pos="457200" algn="l"/>
              </a:tabLst>
            </a:pPr>
            <a:r>
              <a:rPr lang="ru-RU" dirty="0">
                <a:latin typeface="Times New Roman"/>
                <a:ea typeface="Calibri"/>
                <a:cs typeface="Times New Roman"/>
              </a:rPr>
              <a:t>Достоинства:</a:t>
            </a:r>
            <a:endParaRPr lang="ru-RU" sz="1400" dirty="0">
              <a:ea typeface="Calibri"/>
              <a:cs typeface="Times New Roman"/>
            </a:endParaRPr>
          </a:p>
          <a:p>
            <a:pPr lvl="0" indent="719138" algn="just">
              <a:lnSpc>
                <a:spcPct val="150000"/>
              </a:lnSpc>
              <a:spcAft>
                <a:spcPts val="0"/>
              </a:spcAft>
              <a:buSzPts val="1000"/>
              <a:buFont typeface="Symbol"/>
              <a:buChar char=""/>
              <a:tabLst>
                <a:tab pos="0" algn="l"/>
                <a:tab pos="457200" algn="l"/>
              </a:tabLst>
            </a:pPr>
            <a:r>
              <a:rPr lang="ru-RU" dirty="0">
                <a:latin typeface="Times New Roman"/>
                <a:ea typeface="Calibri"/>
                <a:cs typeface="Times New Roman"/>
              </a:rPr>
              <a:t>экономичны;</a:t>
            </a:r>
            <a:endParaRPr lang="ru-RU" sz="1400" dirty="0">
              <a:ea typeface="Calibri"/>
              <a:cs typeface="Times New Roman"/>
            </a:endParaRPr>
          </a:p>
          <a:p>
            <a:pPr lvl="0" indent="719138" algn="just">
              <a:lnSpc>
                <a:spcPct val="150000"/>
              </a:lnSpc>
              <a:spcAft>
                <a:spcPts val="0"/>
              </a:spcAft>
              <a:buSzPts val="1000"/>
              <a:buFont typeface="Symbol"/>
              <a:buChar char=""/>
              <a:tabLst>
                <a:tab pos="0" algn="l"/>
                <a:tab pos="457200" algn="l"/>
              </a:tabLst>
            </a:pPr>
            <a:r>
              <a:rPr lang="ru-RU" dirty="0">
                <a:latin typeface="Times New Roman"/>
                <a:ea typeface="Calibri"/>
                <a:cs typeface="Times New Roman"/>
              </a:rPr>
              <a:t>долгий срок службы;</a:t>
            </a:r>
            <a:endParaRPr lang="ru-RU" sz="1400" dirty="0">
              <a:ea typeface="Calibri"/>
              <a:cs typeface="Times New Roman"/>
            </a:endParaRPr>
          </a:p>
          <a:p>
            <a:pPr lvl="0" indent="719138" algn="just">
              <a:lnSpc>
                <a:spcPct val="150000"/>
              </a:lnSpc>
              <a:spcAft>
                <a:spcPts val="0"/>
              </a:spcAft>
              <a:buSzPts val="1000"/>
              <a:buFont typeface="Symbol"/>
              <a:buChar char=""/>
              <a:tabLst>
                <a:tab pos="0" algn="l"/>
                <a:tab pos="457200" algn="l"/>
              </a:tabLst>
            </a:pPr>
            <a:r>
              <a:rPr lang="ru-RU" dirty="0">
                <a:latin typeface="Times New Roman"/>
                <a:ea typeface="Calibri"/>
                <a:cs typeface="Times New Roman"/>
              </a:rPr>
              <a:t>низкая теплоотдача;</a:t>
            </a:r>
            <a:endParaRPr lang="ru-RU" sz="1400" dirty="0">
              <a:ea typeface="Calibri"/>
              <a:cs typeface="Times New Roman"/>
            </a:endParaRPr>
          </a:p>
          <a:p>
            <a:pPr lvl="0" indent="719138" algn="just">
              <a:lnSpc>
                <a:spcPct val="150000"/>
              </a:lnSpc>
              <a:spcAft>
                <a:spcPts val="0"/>
              </a:spcAft>
              <a:buSzPts val="1000"/>
              <a:buFont typeface="Symbol"/>
              <a:buChar char=""/>
              <a:tabLst>
                <a:tab pos="0" algn="l"/>
                <a:tab pos="457200" algn="l"/>
              </a:tabLst>
            </a:pPr>
            <a:r>
              <a:rPr lang="ru-RU" dirty="0">
                <a:latin typeface="Times New Roman"/>
                <a:ea typeface="Calibri"/>
                <a:cs typeface="Times New Roman"/>
              </a:rPr>
              <a:t>большая светоотдача;</a:t>
            </a:r>
            <a:endParaRPr lang="ru-RU" sz="1400" dirty="0">
              <a:ea typeface="Calibri"/>
              <a:cs typeface="Times New Roman"/>
            </a:endParaRPr>
          </a:p>
          <a:p>
            <a:pPr lvl="0" indent="719138" algn="just">
              <a:lnSpc>
                <a:spcPct val="150000"/>
              </a:lnSpc>
              <a:spcAft>
                <a:spcPts val="0"/>
              </a:spcAft>
              <a:buSzPts val="1000"/>
              <a:buFont typeface="Symbol"/>
              <a:buChar char=""/>
              <a:tabLst>
                <a:tab pos="0" algn="l"/>
                <a:tab pos="457200" algn="l"/>
              </a:tabLst>
            </a:pPr>
            <a:r>
              <a:rPr lang="ru-RU" dirty="0">
                <a:latin typeface="Times New Roman"/>
                <a:ea typeface="Calibri"/>
                <a:cs typeface="Times New Roman"/>
              </a:rPr>
              <a:t>выбор желаемого цвета.</a:t>
            </a:r>
            <a:endParaRPr lang="ru-RU" sz="1400" dirty="0">
              <a:ea typeface="Calibri"/>
              <a:cs typeface="Times New Roman"/>
            </a:endParaRPr>
          </a:p>
          <a:p>
            <a:pPr indent="719138" algn="just">
              <a:lnSpc>
                <a:spcPct val="150000"/>
              </a:lnSpc>
              <a:spcAft>
                <a:spcPts val="0"/>
              </a:spcAft>
              <a:tabLst>
                <a:tab pos="0" algn="l"/>
                <a:tab pos="457200" algn="l"/>
              </a:tabLst>
            </a:pPr>
            <a:r>
              <a:rPr lang="ru-RU" dirty="0">
                <a:latin typeface="Times New Roman"/>
                <a:ea typeface="Calibri"/>
                <a:cs typeface="Times New Roman"/>
              </a:rPr>
              <a:t>Недостатки:</a:t>
            </a:r>
            <a:endParaRPr lang="ru-RU" sz="1400" dirty="0">
              <a:ea typeface="Calibri"/>
              <a:cs typeface="Times New Roman"/>
            </a:endParaRPr>
          </a:p>
          <a:p>
            <a:pPr lvl="0" indent="719138" algn="just">
              <a:lnSpc>
                <a:spcPct val="150000"/>
              </a:lnSpc>
              <a:spcAft>
                <a:spcPts val="0"/>
              </a:spcAft>
              <a:buSzPts val="1000"/>
              <a:buFont typeface="Symbol"/>
              <a:buChar char=""/>
              <a:tabLst>
                <a:tab pos="0" algn="l"/>
                <a:tab pos="457200" algn="l"/>
              </a:tabLst>
            </a:pPr>
            <a:r>
              <a:rPr lang="ru-RU" dirty="0">
                <a:latin typeface="Times New Roman"/>
                <a:ea typeface="Calibri"/>
                <a:cs typeface="Times New Roman"/>
              </a:rPr>
              <a:t>высокая цена;</a:t>
            </a:r>
            <a:endParaRPr lang="ru-RU" sz="1400" dirty="0">
              <a:ea typeface="Calibri"/>
              <a:cs typeface="Times New Roman"/>
            </a:endParaRPr>
          </a:p>
          <a:p>
            <a:pPr lvl="0" indent="719138" algn="just">
              <a:lnSpc>
                <a:spcPct val="150000"/>
              </a:lnSpc>
              <a:spcAft>
                <a:spcPts val="0"/>
              </a:spcAft>
              <a:buSzPts val="1000"/>
              <a:buFont typeface="Symbol"/>
              <a:buChar char=""/>
              <a:tabLst>
                <a:tab pos="0" algn="l"/>
                <a:tab pos="457200" algn="l"/>
              </a:tabLst>
            </a:pPr>
            <a:r>
              <a:rPr lang="ru-RU" dirty="0">
                <a:latin typeface="Times New Roman"/>
                <a:ea typeface="Calibri"/>
                <a:cs typeface="Times New Roman"/>
              </a:rPr>
              <a:t>экологически вредная.</a:t>
            </a:r>
            <a:endParaRPr lang="ru-RU" sz="1400" dirty="0">
              <a:ea typeface="Calibri"/>
              <a:cs typeface="Times New Roman"/>
            </a:endParaRPr>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617"/>
          <a:stretch/>
        </p:blipFill>
        <p:spPr bwMode="auto">
          <a:xfrm>
            <a:off x="3415459" y="1772816"/>
            <a:ext cx="5518037"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0" y="5655518"/>
            <a:ext cx="3334497"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39146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6352" y="73042"/>
            <a:ext cx="8928992" cy="6740307"/>
          </a:xfrm>
          <a:prstGeom prst="rect">
            <a:avLst/>
          </a:prstGeom>
        </p:spPr>
        <p:txBody>
          <a:bodyPr wrap="square">
            <a:spAutoFit/>
          </a:bodyPr>
          <a:lstStyle/>
          <a:p>
            <a:pPr indent="719138" algn="ctr">
              <a:spcAft>
                <a:spcPts val="0"/>
              </a:spcAft>
            </a:pPr>
            <a:r>
              <a:rPr lang="ru-RU" b="1" dirty="0">
                <a:latin typeface="Times New Roman"/>
                <a:ea typeface="Calibri"/>
                <a:cs typeface="Times New Roman"/>
              </a:rPr>
              <a:t>Газоразрядные лампы.</a:t>
            </a:r>
            <a:endParaRPr lang="ru-RU" sz="1400" dirty="0">
              <a:ea typeface="Calibri"/>
              <a:cs typeface="Times New Roman"/>
            </a:endParaRPr>
          </a:p>
          <a:p>
            <a:pPr indent="719138" algn="just">
              <a:spcAft>
                <a:spcPts val="0"/>
              </a:spcAft>
            </a:pPr>
            <a:r>
              <a:rPr lang="ru-RU" dirty="0">
                <a:latin typeface="Times New Roman"/>
                <a:ea typeface="Calibri"/>
                <a:cs typeface="Times New Roman"/>
              </a:rPr>
              <a:t>Газоразрядная лампа – это источник света, излучающий энергию в видимом диапазоне.  Свечение в лампе создается непосредственно или опосредованно от электрического разряда в газе, парах металла или в смеси пара и газа.</a:t>
            </a:r>
            <a:endParaRPr lang="ru-RU" sz="1400" dirty="0">
              <a:ea typeface="Calibri"/>
              <a:cs typeface="Times New Roman"/>
            </a:endParaRPr>
          </a:p>
          <a:p>
            <a:pPr indent="719138" algn="just">
              <a:spcAft>
                <a:spcPts val="0"/>
              </a:spcAft>
            </a:pPr>
            <a:r>
              <a:rPr lang="ru-RU" dirty="0">
                <a:latin typeface="Times New Roman"/>
                <a:ea typeface="Calibri"/>
                <a:cs typeface="Times New Roman"/>
              </a:rPr>
              <a:t>Достоинства: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высокий КПД;</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длительный срок службы по сравнению с лампами накаливания;</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экономичность;</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высокая степень цветопередачи;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хорошая стабильность цвета;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хорошие характеристики светового потока в течение всего срока службы.</a:t>
            </a:r>
            <a:endParaRPr lang="ru-RU" sz="1400" dirty="0">
              <a:ea typeface="Calibri"/>
              <a:cs typeface="Times New Roman"/>
            </a:endParaRPr>
          </a:p>
          <a:p>
            <a:pPr indent="719138" algn="just">
              <a:spcAft>
                <a:spcPts val="0"/>
              </a:spcAft>
            </a:pPr>
            <a:r>
              <a:rPr lang="ru-RU" dirty="0">
                <a:latin typeface="Times New Roman"/>
                <a:ea typeface="Calibri"/>
                <a:cs typeface="Times New Roman"/>
              </a:rPr>
              <a:t>Недостатки: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высокая стоимость;</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необходимость пускорегулирующей аппаратуры;</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долгий выход на рабочий режим;</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высокая чувствительность;</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наличие токсичных компонентов и как следствие необходимость в инфраструктуре по сбору и утилизации;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невозможность работы на любом роде тока;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невозможность изготовления ламп на самое разное напряжение (от долей вольта до сотен вольт);</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наличие мерцания и гудения при работе на переменном токе промышленной частоты;</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прерывистый спектр излучения</a:t>
            </a:r>
            <a:r>
              <a:rPr lang="ru-RU" dirty="0" smtClean="0">
                <a:latin typeface="Times New Roman"/>
                <a:ea typeface="Calibri"/>
                <a:cs typeface="Times New Roman"/>
              </a:rPr>
              <a:t>;</a:t>
            </a:r>
            <a:endParaRPr lang="ru-RU" sz="1400" dirty="0">
              <a:ea typeface="Calibri"/>
              <a:cs typeface="Times New Roman"/>
            </a:endParaRPr>
          </a:p>
        </p:txBody>
      </p:sp>
    </p:spTree>
    <p:extLst>
      <p:ext uri="{BB962C8B-B14F-4D97-AF65-F5344CB8AC3E}">
        <p14:creationId xmlns:p14="http://schemas.microsoft.com/office/powerpoint/2010/main" val="2092543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966"/>
            <a:ext cx="7620000" cy="3426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429000"/>
            <a:ext cx="7620000" cy="3427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9001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5632311"/>
          </a:xfrm>
          <a:prstGeom prst="rect">
            <a:avLst/>
          </a:prstGeom>
        </p:spPr>
        <p:txBody>
          <a:bodyPr wrap="square">
            <a:spAutoFit/>
          </a:bodyPr>
          <a:lstStyle/>
          <a:p>
            <a:pPr indent="719138" algn="ctr">
              <a:spcAft>
                <a:spcPts val="0"/>
              </a:spcAft>
            </a:pPr>
            <a:r>
              <a:rPr lang="ru-RU" b="1" dirty="0">
                <a:latin typeface="Times New Roman"/>
                <a:ea typeface="Calibri"/>
                <a:cs typeface="Times New Roman"/>
              </a:rPr>
              <a:t>Неоновые лампы.</a:t>
            </a:r>
            <a:endParaRPr lang="ru-RU" sz="1400" dirty="0">
              <a:ea typeface="Calibri"/>
              <a:cs typeface="Times New Roman"/>
            </a:endParaRPr>
          </a:p>
          <a:p>
            <a:pPr indent="719138" algn="just">
              <a:spcAft>
                <a:spcPts val="0"/>
              </a:spcAft>
            </a:pPr>
            <a:r>
              <a:rPr lang="ru-RU" dirty="0">
                <a:latin typeface="Times New Roman"/>
                <a:ea typeface="Calibri"/>
                <a:cs typeface="Times New Roman"/>
              </a:rPr>
              <a:t>Неоновая лампа - это газоразрядная лампа, состоит из баллона, заполненного разреженным инертным газом (неоном), и укрепленных внутри баллона двух дисковых или цилиндрических электродов. В отличие от люминесцентных ламп неоновые значительно долговечнее, так как не имеют внутри нитей накаливания, создающих электронную эмиссию.</a:t>
            </a:r>
            <a:endParaRPr lang="ru-RU" sz="1400" dirty="0">
              <a:ea typeface="Calibri"/>
              <a:cs typeface="Times New Roman"/>
            </a:endParaRPr>
          </a:p>
          <a:p>
            <a:pPr indent="719138" algn="just">
              <a:spcAft>
                <a:spcPts val="0"/>
              </a:spcAft>
            </a:pPr>
            <a:r>
              <a:rPr lang="ru-RU" dirty="0">
                <a:latin typeface="Times New Roman"/>
                <a:ea typeface="Calibri"/>
                <a:cs typeface="Times New Roman"/>
              </a:rPr>
              <a:t>Достоинства: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броский световой эффект;</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высокий срок службы (от 80000 часов);</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возможность изготовления ламп различных форм;</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не нагреваются, следовательно – </a:t>
            </a:r>
            <a:r>
              <a:rPr lang="ru-RU" dirty="0" err="1">
                <a:latin typeface="Times New Roman"/>
                <a:ea typeface="Calibri"/>
                <a:cs typeface="Times New Roman"/>
              </a:rPr>
              <a:t>пожаробезопасны</a:t>
            </a:r>
            <a:r>
              <a:rPr lang="ru-RU" dirty="0">
                <a:latin typeface="Times New Roman"/>
                <a:ea typeface="Calibri"/>
                <a:cs typeface="Times New Roman"/>
              </a:rPr>
              <a:t>;</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возможность широкого выбора любого нужного оттенка белого свечения;</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возможность управления яркостью газосветной лампы ;</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бесшумность работы.</a:t>
            </a:r>
            <a:endParaRPr lang="ru-RU" sz="1400" dirty="0">
              <a:ea typeface="Calibri"/>
              <a:cs typeface="Times New Roman"/>
            </a:endParaRPr>
          </a:p>
          <a:p>
            <a:pPr indent="719138" algn="just">
              <a:spcAft>
                <a:spcPts val="0"/>
              </a:spcAft>
            </a:pPr>
            <a:r>
              <a:rPr lang="ru-RU" dirty="0">
                <a:latin typeface="Times New Roman"/>
                <a:ea typeface="Calibri"/>
                <a:cs typeface="Times New Roman"/>
              </a:rPr>
              <a:t>Недостатки:</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содержат вредные вещества;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требуют высокого напряжения в сети, необходимость высоковольтного трансформатора;</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хрупкость;</a:t>
            </a:r>
            <a:endParaRPr lang="ru-RU" sz="1400" dirty="0">
              <a:ea typeface="Calibri"/>
              <a:cs typeface="Times New Roman"/>
            </a:endParaRPr>
          </a:p>
          <a:p>
            <a:pPr lvl="0" indent="719138" algn="just">
              <a:spcAft>
                <a:spcPts val="0"/>
              </a:spcAft>
              <a:buSzPts val="1000"/>
              <a:buFont typeface="Symbol"/>
              <a:buChar char=""/>
              <a:tabLst>
                <a:tab pos="457200" algn="l"/>
              </a:tabLst>
            </a:pPr>
            <a:r>
              <a:rPr lang="ru-RU" dirty="0">
                <a:latin typeface="Times New Roman"/>
                <a:ea typeface="Calibri"/>
                <a:cs typeface="Times New Roman"/>
              </a:rPr>
              <a:t>высокая стоимость.</a:t>
            </a:r>
            <a:endParaRPr lang="ru-RU" sz="1400" dirty="0">
              <a:ea typeface="Calibri"/>
              <a:cs typeface="Times New Roman"/>
            </a:endParaRPr>
          </a:p>
        </p:txBody>
      </p:sp>
      <p:pic>
        <p:nvPicPr>
          <p:cNvPr id="399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763" t="31556" r="6250" b="23006"/>
          <a:stretch/>
        </p:blipFill>
        <p:spPr bwMode="auto">
          <a:xfrm>
            <a:off x="3059832" y="4797153"/>
            <a:ext cx="5808001" cy="2060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688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945"/>
          <a:stretch/>
        </p:blipFill>
        <p:spPr bwMode="auto">
          <a:xfrm>
            <a:off x="539552" y="260648"/>
            <a:ext cx="8316535" cy="635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775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0123" y="14751"/>
            <a:ext cx="8928992" cy="4108817"/>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Ксеноновые лампы.</a:t>
            </a:r>
            <a:endParaRPr lang="ru-RU" sz="1400" dirty="0">
              <a:ea typeface="Calibri"/>
              <a:cs typeface="Times New Roman"/>
            </a:endParaRPr>
          </a:p>
          <a:p>
            <a:pPr indent="450215" algn="just">
              <a:spcAft>
                <a:spcPts val="0"/>
              </a:spcAft>
            </a:pPr>
            <a:r>
              <a:rPr lang="ru-RU" dirty="0">
                <a:latin typeface="Times New Roman"/>
                <a:ea typeface="Calibri"/>
                <a:cs typeface="Times New Roman"/>
              </a:rPr>
              <a:t>Ксеноновая лампа - это источник света, представляющий собой устройство состоящее из колбы с газом (ксеноном) в котором светится электрическая дуга, которая возникает вследствие подачи напряжения на электроды лампы. Ксеноновая лампа дает яркий белый свет, близкий по спектру к дневному. Ксеноновые лампы обеспечивают интенсивный свет, яркость которого в 3 раза выше света чем у галогеновых ламп.</a:t>
            </a:r>
            <a:endParaRPr lang="ru-RU" sz="1400" dirty="0">
              <a:ea typeface="Calibri"/>
              <a:cs typeface="Times New Roman"/>
            </a:endParaRPr>
          </a:p>
          <a:p>
            <a:pPr indent="450215" algn="just">
              <a:spcAft>
                <a:spcPts val="0"/>
              </a:spcAft>
            </a:pPr>
            <a:r>
              <a:rPr lang="ru-RU" dirty="0">
                <a:latin typeface="Times New Roman"/>
                <a:ea typeface="Calibri"/>
                <a:cs typeface="Times New Roman"/>
              </a:rPr>
              <a:t>Достоинства:</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интенсивный яркий свет;</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надежность и высокий срок службы (3000 часов);</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высокая экономичность;</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малый нагрев.</a:t>
            </a:r>
            <a:endParaRPr lang="ru-RU" sz="1400" dirty="0">
              <a:ea typeface="Calibri"/>
              <a:cs typeface="Times New Roman"/>
            </a:endParaRPr>
          </a:p>
          <a:p>
            <a:pPr indent="450215" algn="just">
              <a:spcAft>
                <a:spcPts val="0"/>
              </a:spcAft>
            </a:pPr>
            <a:r>
              <a:rPr lang="ru-RU" dirty="0">
                <a:latin typeface="Times New Roman"/>
                <a:ea typeface="Calibri"/>
                <a:cs typeface="Times New Roman"/>
              </a:rPr>
              <a:t>Недостатки:</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высокая стоимость;</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a:latin typeface="Times New Roman"/>
                <a:ea typeface="Calibri"/>
                <a:cs typeface="Times New Roman"/>
              </a:rPr>
              <a:t>необходимость применения «блока розжига»;</a:t>
            </a:r>
            <a:endParaRPr lang="ru-RU" sz="1400" dirty="0">
              <a:ea typeface="Calibri"/>
              <a:cs typeface="Times New Roman"/>
            </a:endParaRP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81" y="4123568"/>
            <a:ext cx="7000875" cy="2734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9930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0419" y="0"/>
            <a:ext cx="8928992" cy="6817251"/>
          </a:xfrm>
          <a:prstGeom prst="rect">
            <a:avLst/>
          </a:prstGeom>
        </p:spPr>
        <p:txBody>
          <a:bodyPr wrap="square">
            <a:spAutoFit/>
          </a:bodyPr>
          <a:lstStyle/>
          <a:p>
            <a:pPr indent="450215" algn="ctr">
              <a:spcAft>
                <a:spcPts val="0"/>
              </a:spcAft>
            </a:pPr>
            <a:r>
              <a:rPr lang="ru-RU" sz="1900" b="1" dirty="0">
                <a:latin typeface="Times New Roman"/>
                <a:ea typeface="Calibri"/>
                <a:cs typeface="Times New Roman"/>
              </a:rPr>
              <a:t>Натриевые лампы.</a:t>
            </a:r>
            <a:endParaRPr lang="ru-RU" sz="1900" dirty="0">
              <a:ea typeface="Calibri"/>
              <a:cs typeface="Times New Roman"/>
            </a:endParaRPr>
          </a:p>
          <a:p>
            <a:pPr indent="719138" algn="just">
              <a:spcAft>
                <a:spcPts val="0"/>
              </a:spcAft>
            </a:pPr>
            <a:r>
              <a:rPr lang="ru-RU" sz="1900" dirty="0">
                <a:latin typeface="Times New Roman"/>
                <a:ea typeface="Calibri"/>
                <a:cs typeface="Times New Roman"/>
              </a:rPr>
              <a:t>Натриевые лампы высокого давления (</a:t>
            </a:r>
            <a:r>
              <a:rPr lang="ru-RU" sz="1900" dirty="0" err="1">
                <a:latin typeface="Times New Roman"/>
                <a:ea typeface="Calibri"/>
                <a:cs typeface="Times New Roman"/>
              </a:rPr>
              <a:t>ДНаТ</a:t>
            </a:r>
            <a:r>
              <a:rPr lang="ru-RU" sz="1900" dirty="0">
                <a:latin typeface="Times New Roman"/>
                <a:ea typeface="Calibri"/>
                <a:cs typeface="Times New Roman"/>
              </a:rPr>
              <a:t>) имеют самую высокую светоотдачу среди всех известных газоразрядных ламп (100 - 130 лм/Вт), но плохую цветопередачу (</a:t>
            </a:r>
            <a:r>
              <a:rPr lang="ru-RU" sz="1900" dirty="0" err="1">
                <a:latin typeface="Times New Roman"/>
                <a:ea typeface="Calibri"/>
                <a:cs typeface="Times New Roman"/>
              </a:rPr>
              <a:t>Ra</a:t>
            </a:r>
            <a:r>
              <a:rPr lang="ru-RU" sz="1900" dirty="0">
                <a:latin typeface="Times New Roman"/>
                <a:ea typeface="Calibri"/>
                <a:cs typeface="Times New Roman"/>
              </a:rPr>
              <a:t> = 20-30), и характеризуются минимальным снижением светового потока при длительном сроке службы. Натриевые газоразрядные лампы дают свет благодаря газовому разряду в парах натрия. Свет излучают желто-оранжевый. Это свойство значительно сокращает их сферу применения. </a:t>
            </a:r>
            <a:endParaRPr lang="ru-RU" sz="1900" dirty="0">
              <a:ea typeface="Calibri"/>
              <a:cs typeface="Times New Roman"/>
            </a:endParaRPr>
          </a:p>
          <a:p>
            <a:pPr indent="719138" algn="just">
              <a:spcAft>
                <a:spcPts val="0"/>
              </a:spcAft>
            </a:pPr>
            <a:r>
              <a:rPr lang="ru-RU" sz="1900" dirty="0">
                <a:latin typeface="Times New Roman"/>
                <a:ea typeface="Calibri"/>
                <a:cs typeface="Times New Roman"/>
              </a:rPr>
              <a:t>Применяются натриевые лампы там, где мощность и экономичность важнее, чем хорошая цветопередача. Поэтому их используют при освещении улиц, парков, площадей, спортивных комплексов и </a:t>
            </a:r>
            <a:r>
              <a:rPr lang="ru-RU" sz="1900" dirty="0" err="1">
                <a:latin typeface="Times New Roman"/>
                <a:ea typeface="Calibri"/>
                <a:cs typeface="Times New Roman"/>
              </a:rPr>
              <a:t>промзон</a:t>
            </a:r>
            <a:r>
              <a:rPr lang="ru-RU" sz="1900" dirty="0">
                <a:latin typeface="Times New Roman"/>
                <a:ea typeface="Calibri"/>
                <a:cs typeface="Times New Roman"/>
              </a:rPr>
              <a:t>. Часто натриевые лампы используют в растениеводстве для освещения растений, что способствует их росту и возможности выращивать культуры круглый год. </a:t>
            </a:r>
            <a:endParaRPr lang="ru-RU" sz="1900" dirty="0">
              <a:ea typeface="Calibri"/>
              <a:cs typeface="Times New Roman"/>
            </a:endParaRPr>
          </a:p>
          <a:p>
            <a:pPr lvl="0" indent="719138" algn="just">
              <a:spcAft>
                <a:spcPts val="0"/>
              </a:spcAft>
              <a:buSzPts val="1000"/>
              <a:buFont typeface="Symbol"/>
              <a:buChar char=""/>
              <a:tabLst>
                <a:tab pos="457200" algn="l"/>
              </a:tabLst>
            </a:pPr>
            <a:r>
              <a:rPr lang="ru-RU" sz="1900" dirty="0">
                <a:latin typeface="Times New Roman"/>
                <a:ea typeface="Calibri"/>
                <a:cs typeface="Times New Roman"/>
              </a:rPr>
              <a:t>со временем лампы теряют яркость, тускнеют и неравномерно освещают дорогу</a:t>
            </a:r>
            <a:endParaRPr lang="ru-RU" sz="1900" dirty="0">
              <a:ea typeface="Calibri"/>
              <a:cs typeface="Times New Roman"/>
            </a:endParaRPr>
          </a:p>
          <a:p>
            <a:pPr lvl="0" indent="719138" algn="just">
              <a:spcAft>
                <a:spcPts val="0"/>
              </a:spcAft>
              <a:buSzPts val="1000"/>
              <a:buFont typeface="Symbol"/>
              <a:buChar char=""/>
              <a:tabLst>
                <a:tab pos="457200" algn="l"/>
              </a:tabLst>
            </a:pPr>
            <a:r>
              <a:rPr lang="ru-RU" sz="1900" dirty="0">
                <a:latin typeface="Times New Roman"/>
                <a:ea typeface="Calibri"/>
                <a:cs typeface="Times New Roman"/>
              </a:rPr>
              <a:t>ослепление встречных водителей и пешеходов.</a:t>
            </a:r>
            <a:endParaRPr lang="ru-RU" sz="1900" dirty="0">
              <a:ea typeface="Calibri"/>
              <a:cs typeface="Times New Roman"/>
            </a:endParaRPr>
          </a:p>
          <a:p>
            <a:pPr indent="719138" algn="just">
              <a:spcAft>
                <a:spcPts val="0"/>
              </a:spcAft>
            </a:pPr>
            <a:r>
              <a:rPr lang="ru-RU" sz="1900" dirty="0">
                <a:latin typeface="Times New Roman"/>
                <a:ea typeface="Calibri"/>
                <a:cs typeface="Times New Roman"/>
              </a:rPr>
              <a:t>Преимущества:</a:t>
            </a:r>
            <a:endParaRPr lang="ru-RU" sz="1900" dirty="0">
              <a:ea typeface="Calibri"/>
              <a:cs typeface="Times New Roman"/>
            </a:endParaRPr>
          </a:p>
          <a:p>
            <a:pPr indent="269875" algn="just">
              <a:spcAft>
                <a:spcPts val="0"/>
              </a:spcAft>
            </a:pPr>
            <a:r>
              <a:rPr lang="ru-RU" sz="1900" dirty="0">
                <a:latin typeface="Times New Roman"/>
                <a:ea typeface="Calibri"/>
                <a:cs typeface="Times New Roman"/>
              </a:rPr>
              <a:t>•    высокая световая отдача до 150 лм/Вт;</a:t>
            </a:r>
            <a:endParaRPr lang="ru-RU" sz="1900" dirty="0">
              <a:ea typeface="Calibri"/>
              <a:cs typeface="Times New Roman"/>
            </a:endParaRPr>
          </a:p>
          <a:p>
            <a:pPr indent="269875" algn="just">
              <a:spcAft>
                <a:spcPts val="0"/>
              </a:spcAft>
            </a:pPr>
            <a:r>
              <a:rPr lang="ru-RU" sz="1900" dirty="0">
                <a:latin typeface="Times New Roman"/>
                <a:ea typeface="Calibri"/>
                <a:cs typeface="Times New Roman"/>
              </a:rPr>
              <a:t>•    экономичность;</a:t>
            </a:r>
            <a:endParaRPr lang="ru-RU" sz="1900" dirty="0">
              <a:ea typeface="Calibri"/>
              <a:cs typeface="Times New Roman"/>
            </a:endParaRPr>
          </a:p>
          <a:p>
            <a:pPr indent="269875" algn="just">
              <a:spcAft>
                <a:spcPts val="0"/>
              </a:spcAft>
            </a:pPr>
            <a:r>
              <a:rPr lang="ru-RU" sz="1900" dirty="0">
                <a:latin typeface="Times New Roman"/>
                <a:ea typeface="Calibri"/>
                <a:cs typeface="Times New Roman"/>
              </a:rPr>
              <a:t>•    работа при любых температурных режимах;</a:t>
            </a:r>
            <a:endParaRPr lang="ru-RU" sz="1900" dirty="0">
              <a:ea typeface="Calibri"/>
              <a:cs typeface="Times New Roman"/>
            </a:endParaRPr>
          </a:p>
          <a:p>
            <a:pPr indent="269875" algn="just">
              <a:spcAft>
                <a:spcPts val="0"/>
              </a:spcAft>
            </a:pPr>
            <a:r>
              <a:rPr lang="ru-RU" sz="1900" dirty="0">
                <a:latin typeface="Times New Roman"/>
                <a:ea typeface="Calibri"/>
                <a:cs typeface="Times New Roman"/>
              </a:rPr>
              <a:t>•    срок службы до 25-30 тыс. часов.</a:t>
            </a:r>
            <a:endParaRPr lang="ru-RU" sz="1900" dirty="0">
              <a:ea typeface="Calibri"/>
              <a:cs typeface="Times New Roman"/>
            </a:endParaRPr>
          </a:p>
          <a:p>
            <a:pPr indent="269875" algn="just">
              <a:spcAft>
                <a:spcPts val="0"/>
              </a:spcAft>
            </a:pPr>
            <a:r>
              <a:rPr lang="ru-RU" sz="1900" dirty="0">
                <a:latin typeface="Times New Roman"/>
                <a:ea typeface="Calibri"/>
                <a:cs typeface="Times New Roman"/>
              </a:rPr>
              <a:t>Недостатки:</a:t>
            </a:r>
            <a:endParaRPr lang="ru-RU" sz="1900" dirty="0">
              <a:ea typeface="Calibri"/>
              <a:cs typeface="Times New Roman"/>
            </a:endParaRPr>
          </a:p>
          <a:p>
            <a:pPr indent="269875" algn="just">
              <a:spcAft>
                <a:spcPts val="0"/>
              </a:spcAft>
            </a:pPr>
            <a:r>
              <a:rPr lang="ru-RU" sz="1900" dirty="0">
                <a:latin typeface="Times New Roman"/>
                <a:ea typeface="Calibri"/>
                <a:cs typeface="Times New Roman"/>
              </a:rPr>
              <a:t>•    в конце работы меняется световой диапазон вплоть до красного;</a:t>
            </a:r>
            <a:endParaRPr lang="ru-RU" sz="1900" dirty="0">
              <a:ea typeface="Calibri"/>
              <a:cs typeface="Times New Roman"/>
            </a:endParaRPr>
          </a:p>
          <a:p>
            <a:pPr indent="269875" algn="just">
              <a:spcAft>
                <a:spcPts val="0"/>
              </a:spcAft>
            </a:pPr>
            <a:r>
              <a:rPr lang="ru-RU" sz="1900" dirty="0">
                <a:latin typeface="Times New Roman"/>
                <a:ea typeface="Calibri"/>
                <a:cs typeface="Times New Roman"/>
              </a:rPr>
              <a:t>•    для полного запуска необходимо время – до 7 мин, для перезапуска – до 3 мин. </a:t>
            </a:r>
            <a:endParaRPr lang="ru-RU" sz="1900" dirty="0">
              <a:ea typeface="Calibri"/>
              <a:cs typeface="Times New Roman"/>
            </a:endParaRPr>
          </a:p>
        </p:txBody>
      </p:sp>
    </p:spTree>
    <p:extLst>
      <p:ext uri="{BB962C8B-B14F-4D97-AF65-F5344CB8AC3E}">
        <p14:creationId xmlns:p14="http://schemas.microsoft.com/office/powerpoint/2010/main" val="366451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6954"/>
            <a:ext cx="8771345" cy="6212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348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1520" y="58847"/>
            <a:ext cx="8712968" cy="4247317"/>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Инфракрасные лампы.</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Лампа инфракрасная - это прибор, по принципу действия напоминает лампу накаливания. Колба инфракрасной лампы (обычно красного, реже – синего стекла) участвует в формировании спектра излучения, и увеличивает общий КПД лампы. Проходя через цветное стекло, оставшаяся в излучении доля видимого света «окрашивается» в инфракрасные </a:t>
            </a:r>
            <a:r>
              <a:rPr lang="ru-RU" dirty="0" smtClean="0">
                <a:latin typeface="Times New Roman"/>
                <a:ea typeface="Calibri"/>
                <a:cs typeface="Times New Roman"/>
              </a:rPr>
              <a:t>цвета.</a:t>
            </a:r>
            <a:endParaRPr lang="ru-RU" sz="1400" dirty="0" smtClean="0">
              <a:ea typeface="Calibri"/>
              <a:cs typeface="Times New Roman"/>
            </a:endParaRPr>
          </a:p>
          <a:p>
            <a:pPr indent="90488" algn="just">
              <a:lnSpc>
                <a:spcPct val="150000"/>
              </a:lnSpc>
              <a:spcAft>
                <a:spcPts val="0"/>
              </a:spcAft>
            </a:pPr>
            <a:r>
              <a:rPr lang="ru-RU" dirty="0" smtClean="0">
                <a:latin typeface="Times New Roman"/>
                <a:ea typeface="Calibri"/>
                <a:cs typeface="Times New Roman"/>
              </a:rPr>
              <a:t>Инфракрасные </a:t>
            </a:r>
            <a:r>
              <a:rPr lang="ru-RU" dirty="0">
                <a:latin typeface="Times New Roman"/>
                <a:ea typeface="Calibri"/>
                <a:cs typeface="Times New Roman"/>
              </a:rPr>
              <a:t>лампы подразделяются на:</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a:latin typeface="Times New Roman"/>
                <a:ea typeface="Calibri"/>
                <a:cs typeface="Times New Roman"/>
              </a:rPr>
              <a:t>медицинские инфракрасные лампы;</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a:latin typeface="Times New Roman"/>
                <a:ea typeface="Calibri"/>
                <a:cs typeface="Times New Roman"/>
              </a:rPr>
              <a:t>инфракрасные лампы для обогрева;</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a:latin typeface="Times New Roman"/>
                <a:ea typeface="Calibri"/>
                <a:cs typeface="Times New Roman"/>
              </a:rPr>
              <a:t>инфракрасные лампы для сушки;</a:t>
            </a:r>
            <a:endParaRPr lang="ru-RU" sz="1400" dirty="0">
              <a:ea typeface="Calibri"/>
              <a:cs typeface="Times New Roman"/>
            </a:endParaRPr>
          </a:p>
        </p:txBody>
      </p:sp>
      <p:pic>
        <p:nvPicPr>
          <p:cNvPr id="430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393" b="11088"/>
          <a:stretch/>
        </p:blipFill>
        <p:spPr bwMode="auto">
          <a:xfrm>
            <a:off x="4623546" y="2182504"/>
            <a:ext cx="4532043" cy="4675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7" y="4306163"/>
            <a:ext cx="3637382" cy="2551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10117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1520" y="41942"/>
            <a:ext cx="8712968" cy="1477328"/>
          </a:xfrm>
          <a:prstGeom prst="rect">
            <a:avLst/>
          </a:prstGeom>
        </p:spPr>
        <p:txBody>
          <a:bodyPr wrap="square">
            <a:spAutoFit/>
          </a:bodyPr>
          <a:lstStyle/>
          <a:p>
            <a:pPr indent="450215" algn="ctr">
              <a:spcAft>
                <a:spcPts val="0"/>
              </a:spcAft>
            </a:pPr>
            <a:r>
              <a:rPr lang="ru-RU" b="1" dirty="0">
                <a:latin typeface="Times New Roman"/>
                <a:ea typeface="Calibri"/>
                <a:cs typeface="Times New Roman"/>
              </a:rPr>
              <a:t>Кварцевая лампа.</a:t>
            </a:r>
            <a:endParaRPr lang="ru-RU" sz="1400" dirty="0">
              <a:ea typeface="Calibri"/>
              <a:cs typeface="Times New Roman"/>
            </a:endParaRPr>
          </a:p>
          <a:p>
            <a:pPr indent="450215" algn="just">
              <a:spcAft>
                <a:spcPts val="0"/>
              </a:spcAft>
            </a:pPr>
            <a:r>
              <a:rPr lang="ru-RU" dirty="0">
                <a:latin typeface="Times New Roman"/>
                <a:ea typeface="Calibri"/>
                <a:cs typeface="Times New Roman"/>
              </a:rPr>
              <a:t>Кварцевая лампа - это ртутная газоразрядная лампа, имеет колбу из  кварцевого стекла, предназначена для получения ультрафиолетового излучения. Применяют подобные лампы для обеззараживания различных помещений, предметов, продуктов питания.</a:t>
            </a:r>
            <a:endParaRPr lang="ru-RU" sz="1400" dirty="0">
              <a:ea typeface="Calibri"/>
              <a:cs typeface="Times New Roman"/>
            </a:endParaRP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19270"/>
            <a:ext cx="8712968" cy="5222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0638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2680"/>
            <a:ext cx="8784976" cy="2585323"/>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Ультрафиолетовые лампы.</a:t>
            </a:r>
            <a:endParaRPr lang="ru-RU" sz="1400" dirty="0">
              <a:ea typeface="Calibri"/>
              <a:cs typeface="Times New Roman"/>
            </a:endParaRPr>
          </a:p>
          <a:p>
            <a:pPr indent="450215" algn="just">
              <a:lnSpc>
                <a:spcPct val="150000"/>
              </a:lnSpc>
              <a:spcAft>
                <a:spcPts val="0"/>
              </a:spcAft>
            </a:pPr>
            <a:r>
              <a:rPr lang="ru-RU" dirty="0">
                <a:latin typeface="Times New Roman"/>
                <a:ea typeface="Calibri"/>
                <a:cs typeface="Times New Roman"/>
              </a:rPr>
              <a:t>Ультрафиолетовая лампа работает по тому же принципу, что и обычная люминесцентная лампа: ультрафиолетовое излучение образуется в колбе вследствие взаимодействия паров ртути и электромагнитных разрядов. Газоразрядная трубка изготавливается из специального кварцевого или увиолевого стекол, имеющих способность пропускать УФ-лучи.</a:t>
            </a:r>
            <a:endParaRPr lang="ru-RU" sz="1400" dirty="0">
              <a:ea typeface="Calibri"/>
              <a:cs typeface="Times New Roman"/>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2598003"/>
            <a:ext cx="8066087" cy="2199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4797151"/>
            <a:ext cx="8066087" cy="2044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1810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16632"/>
            <a:ext cx="8712968" cy="923330"/>
          </a:xfrm>
          <a:prstGeom prst="rect">
            <a:avLst/>
          </a:prstGeom>
        </p:spPr>
        <p:txBody>
          <a:bodyPr wrap="square">
            <a:spAutoFit/>
          </a:bodyPr>
          <a:lstStyle/>
          <a:p>
            <a:pPr indent="450215" algn="ctr">
              <a:lnSpc>
                <a:spcPct val="150000"/>
              </a:lnSpc>
              <a:spcAft>
                <a:spcPts val="0"/>
              </a:spcAft>
            </a:pPr>
            <a:r>
              <a:rPr lang="ru-RU" b="1" dirty="0">
                <a:latin typeface="Times New Roman"/>
                <a:ea typeface="Calibri"/>
                <a:cs typeface="Times New Roman"/>
              </a:rPr>
              <a:t>Сравнительная таблица соотношения светового потока  к потребляемой мощности различных типов ламп.</a:t>
            </a:r>
            <a:endParaRPr lang="ru-RU" sz="1400" dirty="0">
              <a:ea typeface="Calibri"/>
              <a:cs typeface="Times New Roman"/>
            </a:endParaRPr>
          </a:p>
        </p:txBody>
      </p:sp>
      <p:graphicFrame>
        <p:nvGraphicFramePr>
          <p:cNvPr id="3" name="Таблица 2"/>
          <p:cNvGraphicFramePr>
            <a:graphicFrameLocks noGrp="1"/>
          </p:cNvGraphicFramePr>
          <p:nvPr>
            <p:extLst>
              <p:ext uri="{D42A27DB-BD31-4B8C-83A1-F6EECF244321}">
                <p14:modId xmlns:p14="http://schemas.microsoft.com/office/powerpoint/2010/main" val="1942897195"/>
              </p:ext>
            </p:extLst>
          </p:nvPr>
        </p:nvGraphicFramePr>
        <p:xfrm>
          <a:off x="755576" y="1268760"/>
          <a:ext cx="7776865" cy="5112568"/>
        </p:xfrm>
        <a:graphic>
          <a:graphicData uri="http://schemas.openxmlformats.org/drawingml/2006/table">
            <a:tbl>
              <a:tblPr firstRow="1" firstCol="1" bandRow="1">
                <a:tableStyleId>{5C22544A-7EE6-4342-B048-85BDC9FD1C3A}</a:tableStyleId>
              </a:tblPr>
              <a:tblGrid>
                <a:gridCol w="1713677"/>
                <a:gridCol w="1691583"/>
                <a:gridCol w="2236233"/>
                <a:gridCol w="2135372"/>
              </a:tblGrid>
              <a:tr h="1958158">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Лампа </a:t>
                      </a:r>
                    </a:p>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накаливания,</a:t>
                      </a:r>
                    </a:p>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 мощность,</a:t>
                      </a:r>
                    </a:p>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 Вт</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Л.Л лампа,</a:t>
                      </a:r>
                      <a:br>
                        <a:rPr lang="ru-RU" sz="1800" dirty="0">
                          <a:effectLst/>
                          <a:latin typeface="Times New Roman" panose="02020603050405020304" pitchFamily="18" charset="0"/>
                          <a:cs typeface="Times New Roman" panose="02020603050405020304" pitchFamily="18" charset="0"/>
                        </a:rPr>
                      </a:br>
                      <a:r>
                        <a:rPr lang="ru-RU" sz="1800" dirty="0">
                          <a:effectLst/>
                          <a:latin typeface="Times New Roman" panose="02020603050405020304" pitchFamily="18" charset="0"/>
                          <a:cs typeface="Times New Roman" panose="02020603050405020304" pitchFamily="18" charset="0"/>
                        </a:rPr>
                        <a:t> мощность,</a:t>
                      </a:r>
                    </a:p>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 Вт</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Светодиод.</a:t>
                      </a:r>
                    </a:p>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лампа,</a:t>
                      </a:r>
                    </a:p>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 мощность</a:t>
                      </a:r>
                    </a:p>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 Вт </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Световой</a:t>
                      </a:r>
                    </a:p>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поток,</a:t>
                      </a:r>
                    </a:p>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Лм</a:t>
                      </a:r>
                    </a:p>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 </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450630">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20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5-7 Вт</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2-3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Около 250 Лм</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450630">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40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10-13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4-5 Вт</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Около 400 Лм</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450630">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60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15-16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8-10 Вт</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Около 700 Лм</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r>
              <a:tr h="450630">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75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18-20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10-12 Вт</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Около 900 Лм</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450630">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100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25-30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12-15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Около 1200 Лм</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450630">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150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40-50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18-20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Около 1800 Лм</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r h="450630">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200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60-80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a:effectLst/>
                          <a:latin typeface="Times New Roman" panose="02020603050405020304" pitchFamily="18" charset="0"/>
                          <a:cs typeface="Times New Roman" panose="02020603050405020304" pitchFamily="18" charset="0"/>
                        </a:rPr>
                        <a:t>25-30 Вт</a:t>
                      </a:r>
                      <a:endParaRPr lang="ru-RU" sz="1800">
                        <a:effectLst/>
                        <a:latin typeface="Times New Roman" panose="02020603050405020304" pitchFamily="18" charset="0"/>
                        <a:ea typeface="Calibri"/>
                        <a:cs typeface="Times New Roman" panose="02020603050405020304" pitchFamily="18" charset="0"/>
                      </a:endParaRPr>
                    </a:p>
                  </a:txBody>
                  <a:tcPr marL="0" marR="0" marT="0" marB="0" anchor="ctr"/>
                </a:tc>
                <a:tc>
                  <a:txBody>
                    <a:bodyPr/>
                    <a:lstStyle/>
                    <a:p>
                      <a:pPr marL="160020" algn="just">
                        <a:lnSpc>
                          <a:spcPct val="150000"/>
                        </a:lnSpc>
                        <a:spcAft>
                          <a:spcPts val="0"/>
                        </a:spcAft>
                      </a:pPr>
                      <a:r>
                        <a:rPr lang="ru-RU" sz="1800" dirty="0">
                          <a:effectLst/>
                          <a:latin typeface="Times New Roman" panose="02020603050405020304" pitchFamily="18" charset="0"/>
                          <a:cs typeface="Times New Roman" panose="02020603050405020304" pitchFamily="18" charset="0"/>
                        </a:rPr>
                        <a:t>Около 2500 Лм</a:t>
                      </a:r>
                      <a:endParaRPr lang="ru-RU" sz="1800" dirty="0">
                        <a:effectLst/>
                        <a:latin typeface="Times New Roman" panose="02020603050405020304" pitchFamily="18" charset="0"/>
                        <a:ea typeface="Calibri"/>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2429439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1520" y="116632"/>
            <a:ext cx="8496944" cy="587148"/>
          </a:xfrm>
          <a:prstGeom prst="rect">
            <a:avLst/>
          </a:prstGeom>
        </p:spPr>
        <p:txBody>
          <a:bodyPr wrap="square">
            <a:spAutoFit/>
          </a:bodyPr>
          <a:lstStyle/>
          <a:p>
            <a:pPr indent="450215" algn="ctr">
              <a:lnSpc>
                <a:spcPct val="150000"/>
              </a:lnSpc>
              <a:spcAft>
                <a:spcPts val="0"/>
              </a:spcAft>
            </a:pPr>
            <a:r>
              <a:rPr lang="ru-RU" sz="2400" dirty="0">
                <a:latin typeface="Times New Roman"/>
                <a:ea typeface="Calibri"/>
                <a:cs typeface="Times New Roman"/>
              </a:rPr>
              <a:t>Характеристики </a:t>
            </a:r>
            <a:r>
              <a:rPr lang="ru-RU" sz="2400" dirty="0" smtClean="0">
                <a:latin typeface="Times New Roman"/>
                <a:ea typeface="Calibri"/>
                <a:cs typeface="Times New Roman"/>
              </a:rPr>
              <a:t>различных </a:t>
            </a:r>
            <a:r>
              <a:rPr lang="ru-RU" sz="2400" dirty="0">
                <a:latin typeface="Times New Roman"/>
                <a:ea typeface="Calibri"/>
                <a:cs typeface="Times New Roman"/>
              </a:rPr>
              <a:t>видов ламп по светопередаче.</a:t>
            </a:r>
            <a:endParaRPr lang="ru-RU" sz="2400" dirty="0">
              <a:ea typeface="Calibri"/>
              <a:cs typeface="Times New Roman"/>
            </a:endParaRP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703780"/>
            <a:ext cx="8136904" cy="3356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467544" y="4060377"/>
            <a:ext cx="8280920" cy="2585323"/>
          </a:xfrm>
          <a:prstGeom prst="rect">
            <a:avLst/>
          </a:prstGeom>
        </p:spPr>
        <p:txBody>
          <a:bodyPr wrap="square">
            <a:spAutoFit/>
          </a:bodyPr>
          <a:lstStyle/>
          <a:p>
            <a:pPr marL="342900" lvl="0" indent="1816100" algn="just">
              <a:lnSpc>
                <a:spcPct val="150000"/>
              </a:lnSpc>
              <a:spcAft>
                <a:spcPts val="0"/>
              </a:spcAft>
              <a:buSzPts val="1000"/>
              <a:buFont typeface="Symbol"/>
              <a:buChar char=""/>
              <a:tabLst>
                <a:tab pos="457200" algn="l"/>
              </a:tabLst>
            </a:pPr>
            <a:r>
              <a:rPr lang="ru-RU" b="1" dirty="0">
                <a:latin typeface="Times New Roman"/>
                <a:ea typeface="Calibri"/>
                <a:cs typeface="Times New Roman"/>
              </a:rPr>
              <a:t>ЛН</a:t>
            </a:r>
            <a:r>
              <a:rPr lang="ru-RU" dirty="0">
                <a:latin typeface="Times New Roman"/>
                <a:ea typeface="Calibri"/>
                <a:cs typeface="Times New Roman"/>
              </a:rPr>
              <a:t> - лампы накаливания;</a:t>
            </a:r>
            <a:endParaRPr lang="ru-RU" sz="1400" dirty="0">
              <a:ea typeface="Calibri"/>
              <a:cs typeface="Times New Roman"/>
            </a:endParaRPr>
          </a:p>
          <a:p>
            <a:pPr marL="342900" lvl="0" indent="1816100" algn="just">
              <a:lnSpc>
                <a:spcPct val="150000"/>
              </a:lnSpc>
              <a:spcAft>
                <a:spcPts val="0"/>
              </a:spcAft>
              <a:buSzPts val="1000"/>
              <a:buFont typeface="Symbol"/>
              <a:buChar char=""/>
              <a:tabLst>
                <a:tab pos="457200" algn="l"/>
              </a:tabLst>
            </a:pPr>
            <a:r>
              <a:rPr lang="ru-RU" b="1" dirty="0">
                <a:latin typeface="Times New Roman"/>
                <a:ea typeface="Calibri"/>
                <a:cs typeface="Times New Roman"/>
              </a:rPr>
              <a:t>ГЛН</a:t>
            </a:r>
            <a:r>
              <a:rPr lang="ru-RU" dirty="0">
                <a:latin typeface="Times New Roman"/>
                <a:ea typeface="Calibri"/>
                <a:cs typeface="Times New Roman"/>
              </a:rPr>
              <a:t> - галогенный лампы;</a:t>
            </a:r>
            <a:endParaRPr lang="ru-RU" sz="1400" dirty="0">
              <a:ea typeface="Calibri"/>
              <a:cs typeface="Times New Roman"/>
            </a:endParaRPr>
          </a:p>
          <a:p>
            <a:pPr marL="342900" lvl="0" indent="1816100" algn="just">
              <a:lnSpc>
                <a:spcPct val="150000"/>
              </a:lnSpc>
              <a:spcAft>
                <a:spcPts val="0"/>
              </a:spcAft>
              <a:buSzPts val="1000"/>
              <a:buFont typeface="Symbol"/>
              <a:buChar char=""/>
              <a:tabLst>
                <a:tab pos="457200" algn="l"/>
              </a:tabLst>
            </a:pPr>
            <a:r>
              <a:rPr lang="ru-RU" b="1" dirty="0">
                <a:latin typeface="Times New Roman"/>
                <a:ea typeface="Calibri"/>
                <a:cs typeface="Times New Roman"/>
              </a:rPr>
              <a:t>КЛЛ</a:t>
            </a:r>
            <a:r>
              <a:rPr lang="ru-RU" dirty="0">
                <a:latin typeface="Times New Roman"/>
                <a:ea typeface="Calibri"/>
                <a:cs typeface="Times New Roman"/>
              </a:rPr>
              <a:t> - компактно люминесцентные лампы;</a:t>
            </a:r>
            <a:endParaRPr lang="ru-RU" sz="1400" dirty="0">
              <a:ea typeface="Calibri"/>
              <a:cs typeface="Times New Roman"/>
            </a:endParaRPr>
          </a:p>
          <a:p>
            <a:pPr marL="342900" lvl="0" indent="1816100" algn="just">
              <a:lnSpc>
                <a:spcPct val="150000"/>
              </a:lnSpc>
              <a:spcAft>
                <a:spcPts val="0"/>
              </a:spcAft>
              <a:buSzPts val="1000"/>
              <a:buFont typeface="Symbol"/>
              <a:buChar char=""/>
              <a:tabLst>
                <a:tab pos="457200" algn="l"/>
              </a:tabLst>
            </a:pPr>
            <a:r>
              <a:rPr lang="ru-RU" b="1" dirty="0">
                <a:latin typeface="Times New Roman"/>
                <a:ea typeface="Calibri"/>
                <a:cs typeface="Times New Roman"/>
              </a:rPr>
              <a:t>МГЛ</a:t>
            </a:r>
            <a:r>
              <a:rPr lang="ru-RU" dirty="0">
                <a:latin typeface="Times New Roman"/>
                <a:ea typeface="Calibri"/>
                <a:cs typeface="Times New Roman"/>
              </a:rPr>
              <a:t> - </a:t>
            </a:r>
            <a:r>
              <a:rPr lang="ru-RU" dirty="0" err="1">
                <a:latin typeface="Times New Roman"/>
                <a:ea typeface="Calibri"/>
                <a:cs typeface="Times New Roman"/>
              </a:rPr>
              <a:t>металлогалогенные</a:t>
            </a:r>
            <a:r>
              <a:rPr lang="ru-RU" dirty="0">
                <a:latin typeface="Times New Roman"/>
                <a:ea typeface="Calibri"/>
                <a:cs typeface="Times New Roman"/>
              </a:rPr>
              <a:t> лампы;</a:t>
            </a:r>
            <a:endParaRPr lang="ru-RU" sz="1400" dirty="0">
              <a:ea typeface="Calibri"/>
              <a:cs typeface="Times New Roman"/>
            </a:endParaRPr>
          </a:p>
          <a:p>
            <a:pPr marL="342900" lvl="0" indent="1816100" algn="just">
              <a:lnSpc>
                <a:spcPct val="150000"/>
              </a:lnSpc>
              <a:spcAft>
                <a:spcPts val="0"/>
              </a:spcAft>
              <a:buSzPts val="1000"/>
              <a:buFont typeface="Symbol"/>
              <a:buChar char=""/>
              <a:tabLst>
                <a:tab pos="457200" algn="l"/>
              </a:tabLst>
            </a:pPr>
            <a:r>
              <a:rPr lang="ru-RU" b="1" dirty="0">
                <a:latin typeface="Times New Roman"/>
                <a:ea typeface="Calibri"/>
                <a:cs typeface="Times New Roman"/>
              </a:rPr>
              <a:t>ЛЛ</a:t>
            </a:r>
            <a:r>
              <a:rPr lang="ru-RU" dirty="0">
                <a:latin typeface="Times New Roman"/>
                <a:ea typeface="Calibri"/>
                <a:cs typeface="Times New Roman"/>
              </a:rPr>
              <a:t> - </a:t>
            </a:r>
            <a:r>
              <a:rPr lang="ru-RU" dirty="0" err="1">
                <a:latin typeface="Times New Roman"/>
                <a:ea typeface="Calibri"/>
                <a:cs typeface="Times New Roman"/>
              </a:rPr>
              <a:t>люминисцентные</a:t>
            </a:r>
            <a:r>
              <a:rPr lang="ru-RU" dirty="0">
                <a:latin typeface="Times New Roman"/>
                <a:ea typeface="Calibri"/>
                <a:cs typeface="Times New Roman"/>
              </a:rPr>
              <a:t> лампы;</a:t>
            </a:r>
            <a:endParaRPr lang="ru-RU" sz="1400" dirty="0">
              <a:ea typeface="Calibri"/>
              <a:cs typeface="Times New Roman"/>
            </a:endParaRPr>
          </a:p>
          <a:p>
            <a:pPr marL="342900" lvl="0" indent="1816100" algn="just">
              <a:lnSpc>
                <a:spcPct val="150000"/>
              </a:lnSpc>
              <a:spcAft>
                <a:spcPts val="0"/>
              </a:spcAft>
              <a:buSzPts val="1000"/>
              <a:buFont typeface="Symbol"/>
              <a:buChar char=""/>
              <a:tabLst>
                <a:tab pos="457200" algn="l"/>
              </a:tabLst>
            </a:pPr>
            <a:r>
              <a:rPr lang="ru-RU" b="1" dirty="0">
                <a:latin typeface="Times New Roman"/>
                <a:ea typeface="Calibri"/>
                <a:cs typeface="Times New Roman"/>
              </a:rPr>
              <a:t>Светодиоды</a:t>
            </a:r>
            <a:r>
              <a:rPr lang="ru-RU" dirty="0">
                <a:latin typeface="Times New Roman"/>
                <a:ea typeface="Calibri"/>
                <a:cs typeface="Times New Roman"/>
              </a:rPr>
              <a:t> - светодиодные лампы.</a:t>
            </a:r>
            <a:endParaRPr lang="ru-RU" sz="1400" dirty="0">
              <a:ea typeface="Calibri"/>
              <a:cs typeface="Times New Roman"/>
            </a:endParaRPr>
          </a:p>
        </p:txBody>
      </p:sp>
    </p:spTree>
    <p:extLst>
      <p:ext uri="{BB962C8B-B14F-4D97-AF65-F5344CB8AC3E}">
        <p14:creationId xmlns:p14="http://schemas.microsoft.com/office/powerpoint/2010/main" val="1014770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79947"/>
            <a:ext cx="8352928" cy="6298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7060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87" y="116632"/>
            <a:ext cx="8874226" cy="655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6314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9208" y="188640"/>
            <a:ext cx="8928992" cy="6463308"/>
          </a:xfrm>
          <a:prstGeom prst="rect">
            <a:avLst/>
          </a:prstGeom>
        </p:spPr>
        <p:txBody>
          <a:bodyPr wrap="square">
            <a:spAutoFit/>
          </a:bodyPr>
          <a:lstStyle/>
          <a:p>
            <a:pPr indent="719138" algn="just">
              <a:spcAft>
                <a:spcPts val="0"/>
              </a:spcAft>
            </a:pPr>
            <a:r>
              <a:rPr lang="ru-RU" dirty="0" smtClean="0">
                <a:effectLst/>
                <a:latin typeface="Times New Roman"/>
                <a:ea typeface="Calibri"/>
                <a:cs typeface="Times New Roman"/>
              </a:rPr>
              <a:t>Различают два вида адаптации – </a:t>
            </a:r>
            <a:r>
              <a:rPr lang="ru-RU" b="1" dirty="0" err="1" smtClean="0">
                <a:effectLst/>
                <a:latin typeface="Times New Roman"/>
                <a:ea typeface="Calibri"/>
                <a:cs typeface="Times New Roman"/>
              </a:rPr>
              <a:t>темновую</a:t>
            </a:r>
            <a:r>
              <a:rPr lang="ru-RU" b="1" dirty="0" smtClean="0">
                <a:effectLst/>
                <a:latin typeface="Times New Roman"/>
                <a:ea typeface="Calibri"/>
                <a:cs typeface="Times New Roman"/>
              </a:rPr>
              <a:t> и световую.</a:t>
            </a:r>
            <a:endParaRPr lang="ru-RU" sz="1400" dirty="0">
              <a:ea typeface="Calibri"/>
              <a:cs typeface="Times New Roman"/>
            </a:endParaRPr>
          </a:p>
          <a:p>
            <a:pPr indent="719138" algn="just">
              <a:spcAft>
                <a:spcPts val="0"/>
              </a:spcAft>
            </a:pPr>
            <a:r>
              <a:rPr lang="ru-RU" dirty="0" smtClean="0">
                <a:effectLst/>
                <a:latin typeface="Times New Roman"/>
                <a:ea typeface="Calibri"/>
                <a:cs typeface="Times New Roman"/>
              </a:rPr>
              <a:t>При </a:t>
            </a:r>
            <a:r>
              <a:rPr lang="ru-RU" b="1" dirty="0" err="1" smtClean="0">
                <a:effectLst/>
                <a:latin typeface="Times New Roman"/>
                <a:ea typeface="Calibri"/>
                <a:cs typeface="Times New Roman"/>
              </a:rPr>
              <a:t>темновой</a:t>
            </a:r>
            <a:r>
              <a:rPr lang="ru-RU" dirty="0" smtClean="0">
                <a:effectLst/>
                <a:latin typeface="Times New Roman"/>
                <a:ea typeface="Calibri"/>
                <a:cs typeface="Times New Roman"/>
              </a:rPr>
              <a:t> адаптации (при переходе от света к темноте) зрачок расширен и в сетчатке происходят сложные процессы. При этом повышается чувствительность сетчатки к свету и создаются условия для выполнения зрительной работы в условиях недостаточной яркости (темноты). Указанные выше процессы длительны по времени и являются причиной быстрого зрительного утомления.</a:t>
            </a:r>
            <a:endParaRPr lang="ru-RU" sz="1400" dirty="0">
              <a:ea typeface="Calibri"/>
              <a:cs typeface="Times New Roman"/>
            </a:endParaRPr>
          </a:p>
          <a:p>
            <a:pPr indent="719138" algn="just">
              <a:spcAft>
                <a:spcPts val="0"/>
              </a:spcAft>
            </a:pPr>
            <a:r>
              <a:rPr lang="ru-RU" dirty="0" smtClean="0">
                <a:effectLst/>
                <a:latin typeface="Times New Roman"/>
                <a:ea typeface="Calibri"/>
                <a:cs typeface="Times New Roman"/>
              </a:rPr>
              <a:t> При </a:t>
            </a:r>
            <a:r>
              <a:rPr lang="ru-RU" b="1" dirty="0" smtClean="0">
                <a:effectLst/>
                <a:latin typeface="Times New Roman"/>
                <a:ea typeface="Calibri"/>
                <a:cs typeface="Times New Roman"/>
              </a:rPr>
              <a:t>световой</a:t>
            </a:r>
            <a:r>
              <a:rPr lang="ru-RU" dirty="0" smtClean="0">
                <a:effectLst/>
                <a:latin typeface="Times New Roman"/>
                <a:ea typeface="Calibri"/>
                <a:cs typeface="Times New Roman"/>
              </a:rPr>
              <a:t> адаптации (при переходе от темноты к свету) происходят обратные процессы, а при высоких уровнях яркости в адаптацию включается и зрачковый рефлекс, который незначителен по времени и не способствует выраженному зрительному утомлению.</a:t>
            </a:r>
            <a:endParaRPr lang="ru-RU" sz="1400" dirty="0">
              <a:ea typeface="Calibri"/>
              <a:cs typeface="Times New Roman"/>
            </a:endParaRPr>
          </a:p>
          <a:p>
            <a:pPr indent="719138" algn="just">
              <a:spcAft>
                <a:spcPts val="0"/>
              </a:spcAft>
            </a:pPr>
            <a:r>
              <a:rPr lang="ru-RU" dirty="0" smtClean="0">
                <a:effectLst/>
                <a:latin typeface="Times New Roman"/>
                <a:ea typeface="Calibri"/>
                <a:cs typeface="Times New Roman"/>
              </a:rPr>
              <a:t>В основе интегральной функции ЗА лежит </a:t>
            </a:r>
            <a:r>
              <a:rPr lang="ru-RU" b="1" dirty="0" smtClean="0">
                <a:effectLst/>
                <a:latin typeface="Times New Roman"/>
                <a:ea typeface="Calibri"/>
                <a:cs typeface="Times New Roman"/>
              </a:rPr>
              <a:t>световая и контрастная чувствительность.</a:t>
            </a:r>
            <a:endParaRPr lang="ru-RU" sz="1400" dirty="0">
              <a:ea typeface="Calibri"/>
              <a:cs typeface="Times New Roman"/>
            </a:endParaRPr>
          </a:p>
          <a:p>
            <a:pPr indent="719138" algn="just">
              <a:spcAft>
                <a:spcPts val="0"/>
              </a:spcAft>
            </a:pPr>
            <a:r>
              <a:rPr lang="ru-RU" b="1" dirty="0" smtClean="0">
                <a:effectLst/>
                <a:latin typeface="Times New Roman"/>
                <a:ea typeface="Calibri"/>
                <a:cs typeface="Times New Roman"/>
              </a:rPr>
              <a:t>Световая</a:t>
            </a:r>
            <a:r>
              <a:rPr lang="ru-RU" dirty="0" smtClean="0">
                <a:effectLst/>
                <a:latin typeface="Times New Roman"/>
                <a:ea typeface="Calibri"/>
                <a:cs typeface="Times New Roman"/>
              </a:rPr>
              <a:t> чувствительность – способность сетчатой оболочки глаза реагировать на видимое излучение. Световая чувствительность глаза тем выше, чем меньше световая энергия, которая способна вызвать в ЗА ощущение света. Световая чувствительность может изменяться в весьма широких пределах воспринимаемых яркостей. Эта способность ЗА называется </a:t>
            </a:r>
            <a:r>
              <a:rPr lang="ru-RU" b="1" dirty="0" smtClean="0">
                <a:effectLst/>
                <a:latin typeface="Times New Roman"/>
                <a:ea typeface="Calibri"/>
                <a:cs typeface="Times New Roman"/>
              </a:rPr>
              <a:t>зрительной адаптацией</a:t>
            </a:r>
            <a:r>
              <a:rPr lang="ru-RU" dirty="0" smtClean="0">
                <a:effectLst/>
                <a:latin typeface="Times New Roman"/>
                <a:ea typeface="Calibri"/>
                <a:cs typeface="Times New Roman"/>
              </a:rPr>
              <a:t>.</a:t>
            </a:r>
            <a:endParaRPr lang="ru-RU" sz="1400" dirty="0">
              <a:ea typeface="Calibri"/>
              <a:cs typeface="Times New Roman"/>
            </a:endParaRPr>
          </a:p>
          <a:p>
            <a:pPr indent="719138" algn="just">
              <a:spcAft>
                <a:spcPts val="0"/>
              </a:spcAft>
            </a:pPr>
            <a:r>
              <a:rPr lang="ru-RU" b="1" dirty="0" smtClean="0">
                <a:effectLst/>
                <a:latin typeface="Times New Roman"/>
                <a:ea typeface="Calibri"/>
                <a:cs typeface="Times New Roman"/>
              </a:rPr>
              <a:t>Контрастная</a:t>
            </a:r>
            <a:r>
              <a:rPr lang="ru-RU" i="1" dirty="0" smtClean="0">
                <a:effectLst/>
                <a:latin typeface="Times New Roman"/>
                <a:ea typeface="Calibri"/>
                <a:cs typeface="Times New Roman"/>
              </a:rPr>
              <a:t> </a:t>
            </a:r>
            <a:r>
              <a:rPr lang="ru-RU" dirty="0" smtClean="0">
                <a:effectLst/>
                <a:latin typeface="Times New Roman"/>
                <a:ea typeface="Calibri"/>
                <a:cs typeface="Times New Roman"/>
              </a:rPr>
              <a:t>чувствительность характеризует различительную функцию глаза. Условием, позволяющим увидеть объект, является наличие яркостного контраста между ним и фоном. Способность глаза различать едва заметные разности яркостей обозначается термином </a:t>
            </a:r>
            <a:r>
              <a:rPr lang="ru-RU" b="1" dirty="0" smtClean="0">
                <a:effectLst/>
                <a:latin typeface="Times New Roman"/>
                <a:ea typeface="Calibri"/>
                <a:cs typeface="Times New Roman"/>
              </a:rPr>
              <a:t>контрастная чувствительность</a:t>
            </a:r>
            <a:r>
              <a:rPr lang="ru-RU" i="1" dirty="0" smtClean="0">
                <a:effectLst/>
                <a:latin typeface="Times New Roman"/>
                <a:ea typeface="Calibri"/>
                <a:cs typeface="Times New Roman"/>
              </a:rPr>
              <a:t>. </a:t>
            </a:r>
            <a:r>
              <a:rPr lang="ru-RU" dirty="0" smtClean="0">
                <a:effectLst/>
                <a:latin typeface="Times New Roman"/>
                <a:ea typeface="Calibri"/>
                <a:cs typeface="Times New Roman"/>
              </a:rPr>
              <a:t>Она характеризуется тем минимальным различием в уровнях яркости детали и фона, при котором глаз в состоянии воспринимать объект данного размера при заданной яркости фона.</a:t>
            </a:r>
            <a:endParaRPr lang="ru-RU" sz="1400" dirty="0">
              <a:ea typeface="Calibri"/>
              <a:cs typeface="Times New Roman"/>
            </a:endParaRPr>
          </a:p>
        </p:txBody>
      </p:sp>
    </p:spTree>
    <p:extLst>
      <p:ext uri="{BB962C8B-B14F-4D97-AF65-F5344CB8AC3E}">
        <p14:creationId xmlns:p14="http://schemas.microsoft.com/office/powerpoint/2010/main" val="2653938563"/>
      </p:ext>
    </p:extLst>
  </p:cSld>
  <p:clrMapOvr>
    <a:masterClrMapping/>
  </p:clrMapOvr>
</p:sld>
</file>

<file path=ppt/theme/theme1.xml><?xml version="1.0" encoding="utf-8"?>
<a:theme xmlns:a="http://schemas.openxmlformats.org/drawingml/2006/main" name="Тема Office">
  <a:themeElements>
    <a:clrScheme name="Другая 1">
      <a:dk1>
        <a:sysClr val="windowText" lastClr="000000"/>
      </a:dk1>
      <a:lt1>
        <a:sysClr val="window" lastClr="FFFFFF"/>
      </a:lt1>
      <a:dk2>
        <a:srgbClr val="283138"/>
      </a:dk2>
      <a:lt2>
        <a:srgbClr val="FF8600"/>
      </a:lt2>
      <a:accent1>
        <a:srgbClr val="838D9B"/>
      </a:accent1>
      <a:accent2>
        <a:srgbClr val="D2610C"/>
      </a:accent2>
      <a:accent3>
        <a:srgbClr val="80716A"/>
      </a:accent3>
      <a:accent4>
        <a:srgbClr val="00B050"/>
      </a:accent4>
      <a:accent5>
        <a:srgbClr val="5D5AD2"/>
      </a:accent5>
      <a:accent6>
        <a:srgbClr val="6F6C7D"/>
      </a:accent6>
      <a:hlink>
        <a:srgbClr val="6187E3"/>
      </a:hlink>
      <a:folHlink>
        <a:srgbClr val="7B8EB8"/>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TotalTime>
  <Words>3755</Words>
  <Application>Microsoft Office PowerPoint</Application>
  <PresentationFormat>Экран (4:3)</PresentationFormat>
  <Paragraphs>681</Paragraphs>
  <Slides>89</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89</vt:i4>
      </vt:variant>
    </vt:vector>
  </HeadingPairs>
  <TitlesOfParts>
    <vt:vector size="90" baseType="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35</cp:revision>
  <dcterms:created xsi:type="dcterms:W3CDTF">2020-11-26T13:41:53Z</dcterms:created>
  <dcterms:modified xsi:type="dcterms:W3CDTF">2020-11-28T10:40:37Z</dcterms:modified>
</cp:coreProperties>
</file>